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23" r:id="rId72"/>
    <p:sldId id="324" r:id="rId73"/>
    <p:sldId id="325" r:id="rId74"/>
    <p:sldId id="326" r:id="rId75"/>
    <p:sldId id="327" r:id="rId76"/>
    <p:sldId id="328" r:id="rId77"/>
    <p:sldId id="329" r:id="rId78"/>
  </p:sldIdLst>
  <p:sldSz cy="5143500" cx="9144000"/>
  <p:notesSz cx="6858000" cy="9144000"/>
  <p:embeddedFontLst>
    <p:embeddedFont>
      <p:font typeface="Roboto"/>
      <p:regular r:id="rId79"/>
      <p:bold r:id="rId80"/>
      <p:italic r:id="rId81"/>
      <p:boldItalic r:id="rId8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80" Type="http://schemas.openxmlformats.org/officeDocument/2006/relationships/font" Target="fonts/Roboto-bold.fntdata"/><Relationship Id="rId82" Type="http://schemas.openxmlformats.org/officeDocument/2006/relationships/font" Target="fonts/Roboto-boldItalic.fntdata"/><Relationship Id="rId81" Type="http://schemas.openxmlformats.org/officeDocument/2006/relationships/font" Target="fonts/Roboto-italic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73" Type="http://schemas.openxmlformats.org/officeDocument/2006/relationships/slide" Target="slides/slide69.xml"/><Relationship Id="rId72" Type="http://schemas.openxmlformats.org/officeDocument/2006/relationships/slide" Target="slides/slide68.xml"/><Relationship Id="rId31" Type="http://schemas.openxmlformats.org/officeDocument/2006/relationships/slide" Target="slides/slide27.xml"/><Relationship Id="rId75" Type="http://schemas.openxmlformats.org/officeDocument/2006/relationships/slide" Target="slides/slide71.xml"/><Relationship Id="rId30" Type="http://schemas.openxmlformats.org/officeDocument/2006/relationships/slide" Target="slides/slide26.xml"/><Relationship Id="rId74" Type="http://schemas.openxmlformats.org/officeDocument/2006/relationships/slide" Target="slides/slide70.xml"/><Relationship Id="rId33" Type="http://schemas.openxmlformats.org/officeDocument/2006/relationships/slide" Target="slides/slide29.xml"/><Relationship Id="rId77" Type="http://schemas.openxmlformats.org/officeDocument/2006/relationships/slide" Target="slides/slide73.xml"/><Relationship Id="rId32" Type="http://schemas.openxmlformats.org/officeDocument/2006/relationships/slide" Target="slides/slide28.xml"/><Relationship Id="rId76" Type="http://schemas.openxmlformats.org/officeDocument/2006/relationships/slide" Target="slides/slide72.xml"/><Relationship Id="rId35" Type="http://schemas.openxmlformats.org/officeDocument/2006/relationships/slide" Target="slides/slide31.xml"/><Relationship Id="rId79" Type="http://schemas.openxmlformats.org/officeDocument/2006/relationships/font" Target="fonts/Roboto-regular.fntdata"/><Relationship Id="rId34" Type="http://schemas.openxmlformats.org/officeDocument/2006/relationships/slide" Target="slides/slide30.xml"/><Relationship Id="rId78" Type="http://schemas.openxmlformats.org/officeDocument/2006/relationships/slide" Target="slides/slide74.xml"/><Relationship Id="rId71" Type="http://schemas.openxmlformats.org/officeDocument/2006/relationships/slide" Target="slides/slide67.xml"/><Relationship Id="rId70" Type="http://schemas.openxmlformats.org/officeDocument/2006/relationships/slide" Target="slides/slide66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62" Type="http://schemas.openxmlformats.org/officeDocument/2006/relationships/slide" Target="slides/slide58.xml"/><Relationship Id="rId61" Type="http://schemas.openxmlformats.org/officeDocument/2006/relationships/slide" Target="slides/slide57.xml"/><Relationship Id="rId20" Type="http://schemas.openxmlformats.org/officeDocument/2006/relationships/slide" Target="slides/slide16.xml"/><Relationship Id="rId64" Type="http://schemas.openxmlformats.org/officeDocument/2006/relationships/slide" Target="slides/slide60.xml"/><Relationship Id="rId63" Type="http://schemas.openxmlformats.org/officeDocument/2006/relationships/slide" Target="slides/slide59.xml"/><Relationship Id="rId22" Type="http://schemas.openxmlformats.org/officeDocument/2006/relationships/slide" Target="slides/slide18.xml"/><Relationship Id="rId66" Type="http://schemas.openxmlformats.org/officeDocument/2006/relationships/slide" Target="slides/slide62.xml"/><Relationship Id="rId21" Type="http://schemas.openxmlformats.org/officeDocument/2006/relationships/slide" Target="slides/slide17.xml"/><Relationship Id="rId65" Type="http://schemas.openxmlformats.org/officeDocument/2006/relationships/slide" Target="slides/slide61.xml"/><Relationship Id="rId24" Type="http://schemas.openxmlformats.org/officeDocument/2006/relationships/slide" Target="slides/slide20.xml"/><Relationship Id="rId68" Type="http://schemas.openxmlformats.org/officeDocument/2006/relationships/slide" Target="slides/slide64.xml"/><Relationship Id="rId23" Type="http://schemas.openxmlformats.org/officeDocument/2006/relationships/slide" Target="slides/slide19.xml"/><Relationship Id="rId67" Type="http://schemas.openxmlformats.org/officeDocument/2006/relationships/slide" Target="slides/slide63.xml"/><Relationship Id="rId60" Type="http://schemas.openxmlformats.org/officeDocument/2006/relationships/slide" Target="slides/slide56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69" Type="http://schemas.openxmlformats.org/officeDocument/2006/relationships/slide" Target="slides/slide6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11" Type="http://schemas.openxmlformats.org/officeDocument/2006/relationships/slide" Target="slides/slide7.xml"/><Relationship Id="rId55" Type="http://schemas.openxmlformats.org/officeDocument/2006/relationships/slide" Target="slides/slide51.xml"/><Relationship Id="rId10" Type="http://schemas.openxmlformats.org/officeDocument/2006/relationships/slide" Target="slides/slide6.xml"/><Relationship Id="rId54" Type="http://schemas.openxmlformats.org/officeDocument/2006/relationships/slide" Target="slides/slide50.xml"/><Relationship Id="rId13" Type="http://schemas.openxmlformats.org/officeDocument/2006/relationships/slide" Target="slides/slide9.xml"/><Relationship Id="rId57" Type="http://schemas.openxmlformats.org/officeDocument/2006/relationships/slide" Target="slides/slide53.xml"/><Relationship Id="rId12" Type="http://schemas.openxmlformats.org/officeDocument/2006/relationships/slide" Target="slides/slide8.xml"/><Relationship Id="rId56" Type="http://schemas.openxmlformats.org/officeDocument/2006/relationships/slide" Target="slides/slide52.xml"/><Relationship Id="rId15" Type="http://schemas.openxmlformats.org/officeDocument/2006/relationships/slide" Target="slides/slide11.xml"/><Relationship Id="rId59" Type="http://schemas.openxmlformats.org/officeDocument/2006/relationships/slide" Target="slides/slide55.xml"/><Relationship Id="rId14" Type="http://schemas.openxmlformats.org/officeDocument/2006/relationships/slide" Target="slides/slide10.xml"/><Relationship Id="rId58" Type="http://schemas.openxmlformats.org/officeDocument/2006/relationships/slide" Target="slides/slide5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Shape 6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Shape 14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Shape 15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Shape 16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Shape 16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Shape 17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Shape 18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Shape 19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Shape 19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Shape 20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Shape 7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Shape 21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Shape 21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Shape 22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Shape 22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Shape 23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Shape 24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Shape 24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Shape 25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Shape 26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Shape 27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Shape 7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Shape 27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Shape 28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Shape 29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Shape 30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Shape 31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Shape 32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hape 32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Shape 32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hape 33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Shape 33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Shape 34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Shape 34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Shape 34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Shape 34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Shape 8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Shape 35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Shape 35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hape 36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Shape 36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Shape 36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Shape 36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hape 37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Shape 37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Shape 38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Shape 38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Shape 38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Shape 38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Shape 39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Shape 39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Shape 40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Shape 40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Shape 41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Shape 41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Shape 41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Shape 41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Shape 9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Shape 42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Shape 42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Shape 43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Shape 43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Shape 43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Shape 44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Shape 44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Shape 44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9" name="Shape 44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Shape 45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Shape 46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Shape 46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Shape 46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Shape 46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Shape 47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Shape 47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Shape 47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Shape 48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Shape 10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Shape 48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8" name="Shape 48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Shape 49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6" name="Shape 49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Shape 50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Shape 50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Shape 50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9" name="Shape 50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Shape 51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6" name="Shape 51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Shape 52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" name="Shape 52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Shape 52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Shape 53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Shape 53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" name="Shape 53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Shape 54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Shape 54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Shape 54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0" name="Shape 55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Shape 12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Shape 55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Shape 55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Shape 56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5" name="Shape 56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Shape 57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1" name="Shape 57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Shape 57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8" name="Shape 57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Shape 58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5" name="Shape 58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Shape 13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Shape 13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 flipH="1">
            <a:off x="8246400" y="4245925"/>
            <a:ext cx="897600" cy="897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" name="Shape 11"/>
          <p:cNvSpPr/>
          <p:nvPr/>
        </p:nvSpPr>
        <p:spPr>
          <a:xfrm flipH="1">
            <a:off x="8246400" y="4245875"/>
            <a:ext cx="897600" cy="897600"/>
          </a:xfrm>
          <a:prstGeom prst="round1Rect">
            <a:avLst>
              <a:gd fmla="val 16667" name="adj"/>
            </a:avLst>
          </a:prstGeom>
          <a:solidFill>
            <a:schemeClr val="lt1">
              <a:alpha val="68080"/>
            </a:schemeClr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" name="Shape 12"/>
          <p:cNvSpPr txBox="1"/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13" name="Shape 13"/>
          <p:cNvSpPr txBox="1"/>
          <p:nvPr>
            <p:ph idx="1" type="subTitle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" name="Shape 14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l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bg>
      <p:bgPr>
        <a:solidFill>
          <a:schemeClr val="accent4"/>
        </a:solid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/>
          <p:nvPr>
            <p:ph type="title"/>
          </p:nvPr>
        </p:nvSpPr>
        <p:spPr>
          <a:xfrm>
            <a:off x="475500" y="1258525"/>
            <a:ext cx="8222100" cy="19635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9" name="Shape 59"/>
          <p:cNvSpPr txBox="1"/>
          <p:nvPr>
            <p:ph idx="1" type="body"/>
          </p:nvPr>
        </p:nvSpPr>
        <p:spPr>
          <a:xfrm>
            <a:off x="475500" y="3304625"/>
            <a:ext cx="8222100" cy="1300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60" name="Shape 60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l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bg>
      <p:bgPr>
        <a:solidFill>
          <a:schemeClr val="accent4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l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/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SzPct val="100000"/>
              <a:defRPr sz="4200"/>
            </a:lvl1pPr>
            <a:lvl2pPr lvl="1">
              <a:spcBef>
                <a:spcPts val="0"/>
              </a:spcBef>
              <a:buSzPct val="100000"/>
              <a:defRPr sz="4200"/>
            </a:lvl2pPr>
            <a:lvl3pPr lvl="2">
              <a:spcBef>
                <a:spcPts val="0"/>
              </a:spcBef>
              <a:buSzPct val="100000"/>
              <a:defRPr sz="4200"/>
            </a:lvl3pPr>
            <a:lvl4pPr lvl="3">
              <a:spcBef>
                <a:spcPts val="0"/>
              </a:spcBef>
              <a:buSzPct val="100000"/>
              <a:defRPr sz="4200"/>
            </a:lvl4pPr>
            <a:lvl5pPr lvl="4">
              <a:spcBef>
                <a:spcPts val="0"/>
              </a:spcBef>
              <a:buSzPct val="100000"/>
              <a:defRPr sz="4200"/>
            </a:lvl5pPr>
            <a:lvl6pPr lvl="5">
              <a:spcBef>
                <a:spcPts val="0"/>
              </a:spcBef>
              <a:buSzPct val="100000"/>
              <a:defRPr sz="4200"/>
            </a:lvl6pPr>
            <a:lvl7pPr lvl="6">
              <a:spcBef>
                <a:spcPts val="0"/>
              </a:spcBef>
              <a:buSzPct val="100000"/>
              <a:defRPr sz="4200"/>
            </a:lvl7pPr>
            <a:lvl8pPr lvl="7">
              <a:spcBef>
                <a:spcPts val="0"/>
              </a:spcBef>
              <a:buSzPct val="100000"/>
              <a:defRPr sz="4200"/>
            </a:lvl8pPr>
            <a:lvl9pPr lvl="8"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17" name="Shape 17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l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/>
          <p:nvPr/>
        </p:nvSpPr>
        <p:spPr>
          <a:xfrm flipH="1" rot="10800000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" name="Shape 20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" name="Shape 21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3" name="Shape 23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l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/>
          <p:nvPr/>
        </p:nvSpPr>
        <p:spPr>
          <a:xfrm flipH="1" rot="10800000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" name="Shape 26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" name="Shape 27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8" name="Shape 28"/>
          <p:cNvSpPr txBox="1"/>
          <p:nvPr>
            <p:ph idx="1" type="body"/>
          </p:nvPr>
        </p:nvSpPr>
        <p:spPr>
          <a:xfrm>
            <a:off x="471900" y="1919075"/>
            <a:ext cx="3999900" cy="27101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9" name="Shape 29"/>
          <p:cNvSpPr txBox="1"/>
          <p:nvPr>
            <p:ph idx="2" type="body"/>
          </p:nvPr>
        </p:nvSpPr>
        <p:spPr>
          <a:xfrm>
            <a:off x="4694250" y="1919075"/>
            <a:ext cx="3999900" cy="27101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0" name="Shape 30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l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/>
        </p:nvSpPr>
        <p:spPr>
          <a:xfrm flipH="1" rot="10800000">
            <a:off x="0" y="656400"/>
            <a:ext cx="9144000" cy="448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" name="Shape 33"/>
          <p:cNvSpPr/>
          <p:nvPr/>
        </p:nvSpPr>
        <p:spPr>
          <a:xfrm>
            <a:off x="0" y="65635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" name="Shape 34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SzPct val="100000"/>
              <a:defRPr sz="1800"/>
            </a:lvl1pPr>
            <a:lvl2pPr lvl="1">
              <a:spcBef>
                <a:spcPts val="0"/>
              </a:spcBef>
              <a:buSzPct val="100000"/>
              <a:defRPr sz="1800"/>
            </a:lvl2pPr>
            <a:lvl3pPr lvl="2">
              <a:spcBef>
                <a:spcPts val="0"/>
              </a:spcBef>
              <a:buSzPct val="100000"/>
              <a:defRPr sz="1800"/>
            </a:lvl3pPr>
            <a:lvl4pPr lvl="3">
              <a:spcBef>
                <a:spcPts val="0"/>
              </a:spcBef>
              <a:buSzPct val="100000"/>
              <a:defRPr sz="1800"/>
            </a:lvl4pPr>
            <a:lvl5pPr lvl="4">
              <a:spcBef>
                <a:spcPts val="0"/>
              </a:spcBef>
              <a:buSzPct val="100000"/>
              <a:defRPr sz="1800"/>
            </a:lvl5pPr>
            <a:lvl6pPr lvl="5">
              <a:spcBef>
                <a:spcPts val="0"/>
              </a:spcBef>
              <a:buSzPct val="100000"/>
              <a:defRPr sz="1800"/>
            </a:lvl6pPr>
            <a:lvl7pPr lvl="6">
              <a:spcBef>
                <a:spcPts val="0"/>
              </a:spcBef>
              <a:buSzPct val="100000"/>
              <a:defRPr sz="1800"/>
            </a:lvl7pPr>
            <a:lvl8pPr lvl="7">
              <a:spcBef>
                <a:spcPts val="0"/>
              </a:spcBef>
              <a:buSzPct val="100000"/>
              <a:defRPr sz="1800"/>
            </a:lvl8pPr>
            <a:lvl9pPr lvl="8">
              <a:spcBef>
                <a:spcPts val="0"/>
              </a:spcBef>
              <a:buSzPct val="100000"/>
              <a:defRPr sz="1800"/>
            </a:lvl9pPr>
          </a:lstStyle>
          <a:p/>
        </p:txBody>
      </p:sp>
      <p:sp>
        <p:nvSpPr>
          <p:cNvPr id="35" name="Shape 35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l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/>
          <p:nvPr/>
        </p:nvSpPr>
        <p:spPr>
          <a:xfrm flipH="1" rot="10800000">
            <a:off x="3276600" y="25"/>
            <a:ext cx="58674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8" name="Shape 38"/>
          <p:cNvSpPr/>
          <p:nvPr/>
        </p:nvSpPr>
        <p:spPr>
          <a:xfrm rot="-5400000">
            <a:off x="759150" y="2517450"/>
            <a:ext cx="51435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9" name="Shape 39"/>
          <p:cNvSpPr txBox="1"/>
          <p:nvPr>
            <p:ph type="title"/>
          </p:nvPr>
        </p:nvSpPr>
        <p:spPr>
          <a:xfrm>
            <a:off x="226077" y="357800"/>
            <a:ext cx="2808000" cy="9534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40" name="Shape 40"/>
          <p:cNvSpPr txBox="1"/>
          <p:nvPr>
            <p:ph idx="1" type="body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1" name="Shape 41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l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/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SzPct val="100000"/>
              <a:defRPr sz="6000"/>
            </a:lvl1pPr>
            <a:lvl2pPr lvl="1">
              <a:spcBef>
                <a:spcPts val="0"/>
              </a:spcBef>
              <a:buSzPct val="100000"/>
              <a:defRPr sz="6000"/>
            </a:lvl2pPr>
            <a:lvl3pPr lvl="2">
              <a:spcBef>
                <a:spcPts val="0"/>
              </a:spcBef>
              <a:buSzPct val="100000"/>
              <a:defRPr sz="6000"/>
            </a:lvl3pPr>
            <a:lvl4pPr lvl="3">
              <a:spcBef>
                <a:spcPts val="0"/>
              </a:spcBef>
              <a:buSzPct val="100000"/>
              <a:defRPr sz="6000"/>
            </a:lvl4pPr>
            <a:lvl5pPr lvl="4">
              <a:spcBef>
                <a:spcPts val="0"/>
              </a:spcBef>
              <a:buSzPct val="100000"/>
              <a:defRPr sz="6000"/>
            </a:lvl5pPr>
            <a:lvl6pPr lvl="5">
              <a:spcBef>
                <a:spcPts val="0"/>
              </a:spcBef>
              <a:buSzPct val="100000"/>
              <a:defRPr sz="6000"/>
            </a:lvl6pPr>
            <a:lvl7pPr lvl="6">
              <a:spcBef>
                <a:spcPts val="0"/>
              </a:spcBef>
              <a:buSzPct val="100000"/>
              <a:defRPr sz="6000"/>
            </a:lvl7pPr>
            <a:lvl8pPr lvl="7">
              <a:spcBef>
                <a:spcPts val="0"/>
              </a:spcBef>
              <a:buSzPct val="100000"/>
              <a:defRPr sz="6000"/>
            </a:lvl8pPr>
            <a:lvl9pPr lvl="8">
              <a:spcBef>
                <a:spcPts val="0"/>
              </a:spcBef>
              <a:buSzPct val="100000"/>
              <a:defRPr sz="6000"/>
            </a:lvl9pPr>
          </a:lstStyle>
          <a:p/>
        </p:txBody>
      </p:sp>
      <p:sp>
        <p:nvSpPr>
          <p:cNvPr id="44" name="Shape 44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l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/>
          <p:nvPr/>
        </p:nvSpPr>
        <p:spPr>
          <a:xfrm flipH="1">
            <a:off x="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7" name="Shape 47"/>
          <p:cNvSpPr/>
          <p:nvPr/>
        </p:nvSpPr>
        <p:spPr>
          <a:xfrm rot="5400000">
            <a:off x="1946425" y="2517750"/>
            <a:ext cx="51429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8" name="Shape 48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9" name="Shape 49"/>
          <p:cNvSpPr txBox="1"/>
          <p:nvPr>
            <p:ph idx="1" type="subTitle"/>
          </p:nvPr>
        </p:nvSpPr>
        <p:spPr>
          <a:xfrm>
            <a:off x="265500" y="2779466"/>
            <a:ext cx="4045200" cy="12350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50" name="Shape 50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1" name="Shape 51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l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/>
          <p:nvPr/>
        </p:nvSpPr>
        <p:spPr>
          <a:xfrm flipH="1" rot="10800000">
            <a:off x="0" y="0"/>
            <a:ext cx="9144000" cy="469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4" name="Shape 54"/>
          <p:cNvSpPr/>
          <p:nvPr/>
        </p:nvSpPr>
        <p:spPr>
          <a:xfrm flipH="1" rot="10800000">
            <a:off x="0" y="4622725"/>
            <a:ext cx="9144000" cy="741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5" name="Shape 55"/>
          <p:cNvSpPr txBox="1"/>
          <p:nvPr>
            <p:ph idx="1" type="body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200">
                <a:solidFill>
                  <a:schemeClr val="lt1"/>
                </a:solidFill>
              </a:defRPr>
            </a:lvl1pPr>
          </a:lstStyle>
          <a:p/>
        </p:txBody>
      </p:sp>
      <p:sp>
        <p:nvSpPr>
          <p:cNvPr id="56" name="Shape 56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l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SzPct val="100000"/>
              <a:buFont typeface="Roboto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pl"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0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01.png"/><Relationship Id="rId4" Type="http://schemas.openxmlformats.org/officeDocument/2006/relationships/image" Target="../media/image0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03.png"/><Relationship Id="rId4" Type="http://schemas.openxmlformats.org/officeDocument/2006/relationships/image" Target="../media/image0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0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0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09.jpg"/><Relationship Id="rId4" Type="http://schemas.openxmlformats.org/officeDocument/2006/relationships/image" Target="../media/image0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05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07.jpg"/><Relationship Id="rId4" Type="http://schemas.openxmlformats.org/officeDocument/2006/relationships/image" Target="../media/image0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02.jpg"/><Relationship Id="rId4" Type="http://schemas.openxmlformats.org/officeDocument/2006/relationships/image" Target="../media/image0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04.jpg"/><Relationship Id="rId4" Type="http://schemas.openxmlformats.org/officeDocument/2006/relationships/image" Target="../media/image0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08.jpg"/><Relationship Id="rId4" Type="http://schemas.openxmlformats.org/officeDocument/2006/relationships/image" Target="../media/image0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00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1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3.jpg"/><Relationship Id="rId4" Type="http://schemas.openxmlformats.org/officeDocument/2006/relationships/image" Target="../media/image0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9.jpg"/><Relationship Id="rId4" Type="http://schemas.openxmlformats.org/officeDocument/2006/relationships/image" Target="../media/image0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4.jpg"/><Relationship Id="rId4" Type="http://schemas.openxmlformats.org/officeDocument/2006/relationships/image" Target="../media/image00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2.jpg"/><Relationship Id="rId4" Type="http://schemas.openxmlformats.org/officeDocument/2006/relationships/image" Target="../media/image13.jpg"/><Relationship Id="rId5" Type="http://schemas.openxmlformats.org/officeDocument/2006/relationships/image" Target="../media/image0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4.jpg"/><Relationship Id="rId4" Type="http://schemas.openxmlformats.org/officeDocument/2006/relationships/image" Target="../media/image00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00.png"/><Relationship Id="rId4" Type="http://schemas.openxmlformats.org/officeDocument/2006/relationships/image" Target="../media/image15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00.png"/><Relationship Id="rId4" Type="http://schemas.openxmlformats.org/officeDocument/2006/relationships/image" Target="../media/image16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00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0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00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0.jpg"/><Relationship Id="rId4" Type="http://schemas.openxmlformats.org/officeDocument/2006/relationships/image" Target="../media/image43.jpg"/><Relationship Id="rId5" Type="http://schemas.openxmlformats.org/officeDocument/2006/relationships/image" Target="../media/image00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1.jpg"/><Relationship Id="rId4" Type="http://schemas.openxmlformats.org/officeDocument/2006/relationships/image" Target="../media/image22.jpg"/><Relationship Id="rId5" Type="http://schemas.openxmlformats.org/officeDocument/2006/relationships/image" Target="../media/image00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00.png"/><Relationship Id="rId4" Type="http://schemas.openxmlformats.org/officeDocument/2006/relationships/image" Target="../media/image17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00.png"/><Relationship Id="rId4" Type="http://schemas.openxmlformats.org/officeDocument/2006/relationships/image" Target="../media/image18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00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00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5.jpg"/><Relationship Id="rId4" Type="http://schemas.openxmlformats.org/officeDocument/2006/relationships/image" Target="../media/image00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6.jpg"/><Relationship Id="rId4" Type="http://schemas.openxmlformats.org/officeDocument/2006/relationships/image" Target="../media/image00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00.png"/><Relationship Id="rId4" Type="http://schemas.openxmlformats.org/officeDocument/2006/relationships/image" Target="../media/image37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2.jpg"/><Relationship Id="rId4" Type="http://schemas.openxmlformats.org/officeDocument/2006/relationships/image" Target="../media/image0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00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1.jpg"/><Relationship Id="rId4" Type="http://schemas.openxmlformats.org/officeDocument/2006/relationships/image" Target="../media/image00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0.jpg"/><Relationship Id="rId4" Type="http://schemas.openxmlformats.org/officeDocument/2006/relationships/image" Target="../media/image00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28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29.jpg"/><Relationship Id="rId4" Type="http://schemas.openxmlformats.org/officeDocument/2006/relationships/image" Target="../media/image00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4.jpg"/><Relationship Id="rId4" Type="http://schemas.openxmlformats.org/officeDocument/2006/relationships/image" Target="../media/image00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3.jpg"/><Relationship Id="rId4" Type="http://schemas.openxmlformats.org/officeDocument/2006/relationships/image" Target="../media/image00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00.png"/><Relationship Id="rId4" Type="http://schemas.openxmlformats.org/officeDocument/2006/relationships/image" Target="../media/image27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00.png"/><Relationship Id="rId4" Type="http://schemas.openxmlformats.org/officeDocument/2006/relationships/image" Target="../media/image32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00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0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Relationship Id="rId4" Type="http://schemas.openxmlformats.org/officeDocument/2006/relationships/image" Target="../media/image00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00.png"/><Relationship Id="rId4" Type="http://schemas.openxmlformats.org/officeDocument/2006/relationships/image" Target="../media/image44.jp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00.png"/><Relationship Id="rId4" Type="http://schemas.openxmlformats.org/officeDocument/2006/relationships/image" Target="../media/image46.jp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00.png"/><Relationship Id="rId4" Type="http://schemas.openxmlformats.org/officeDocument/2006/relationships/image" Target="../media/image49.jp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00.png"/><Relationship Id="rId4" Type="http://schemas.openxmlformats.org/officeDocument/2006/relationships/image" Target="../media/image38.jp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36.jpg"/><Relationship Id="rId4" Type="http://schemas.openxmlformats.org/officeDocument/2006/relationships/image" Target="../media/image00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00.png"/><Relationship Id="rId4" Type="http://schemas.openxmlformats.org/officeDocument/2006/relationships/image" Target="../media/image41.jp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00.png"/><Relationship Id="rId4" Type="http://schemas.openxmlformats.org/officeDocument/2006/relationships/image" Target="../media/image35.jp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51.jp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00.png"/><Relationship Id="rId4" Type="http://schemas.openxmlformats.org/officeDocument/2006/relationships/image" Target="../media/image3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06.jpg"/><Relationship Id="rId4" Type="http://schemas.openxmlformats.org/officeDocument/2006/relationships/image" Target="../media/image00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00.png"/><Relationship Id="rId4" Type="http://schemas.openxmlformats.org/officeDocument/2006/relationships/image" Target="../media/image40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00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00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00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00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45.jpg"/><Relationship Id="rId4" Type="http://schemas.openxmlformats.org/officeDocument/2006/relationships/image" Target="../media/image00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00.png"/><Relationship Id="rId4" Type="http://schemas.openxmlformats.org/officeDocument/2006/relationships/image" Target="../media/image53.jp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00.png"/><Relationship Id="rId4" Type="http://schemas.openxmlformats.org/officeDocument/2006/relationships/image" Target="../media/image50.jp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00.png"/><Relationship Id="rId4" Type="http://schemas.openxmlformats.org/officeDocument/2006/relationships/image" Target="../media/image42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48.png"/><Relationship Id="rId4" Type="http://schemas.openxmlformats.org/officeDocument/2006/relationships/image" Target="../media/image0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00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00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00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00.pn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00.pn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00.png"/><Relationship Id="rId4" Type="http://schemas.openxmlformats.org/officeDocument/2006/relationships/image" Target="../media/image47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0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0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dk1"/>
        </a:solidFill>
      </p:bgPr>
    </p:bg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/>
          <p:nvPr>
            <p:ph type="ctrTitle"/>
          </p:nvPr>
        </p:nvSpPr>
        <p:spPr>
          <a:xfrm>
            <a:off x="390525" y="1152475"/>
            <a:ext cx="8222100" cy="16005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b="1" lang="pl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SIEĆ ELEMENTARNA GRUPA  A</a:t>
            </a:r>
          </a:p>
        </p:txBody>
      </p:sp>
      <p:sp>
        <p:nvSpPr>
          <p:cNvPr id="68" name="Shape 68"/>
          <p:cNvSpPr txBox="1"/>
          <p:nvPr>
            <p:ph idx="1" type="subTitle"/>
          </p:nvPr>
        </p:nvSpPr>
        <p:spPr>
          <a:xfrm>
            <a:off x="305150" y="3151950"/>
            <a:ext cx="4101900" cy="432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l" sz="2400"/>
              <a:t>Koordynator Marta Ziobro</a:t>
            </a:r>
          </a:p>
        </p:txBody>
      </p:sp>
      <p:pic>
        <p:nvPicPr>
          <p:cNvPr descr="Bez tytułu.png" id="69" name="Shape 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675" y="97525"/>
            <a:ext cx="1121350" cy="834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b="1" lang="pl"/>
              <a:t>Ankieta ewaluacyjna po szkoleniu </a:t>
            </a:r>
          </a:p>
        </p:txBody>
      </p:sp>
      <p:sp>
        <p:nvSpPr>
          <p:cNvPr id="148" name="Shape 148"/>
          <p:cNvSpPr txBox="1"/>
          <p:nvPr>
            <p:ph idx="1" type="body"/>
          </p:nvPr>
        </p:nvSpPr>
        <p:spPr>
          <a:xfrm>
            <a:off x="0" y="1706375"/>
            <a:ext cx="8519700" cy="10725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AutoNum type="arabicPeriod"/>
            </a:pPr>
            <a:r>
              <a:rPr lang="pl"/>
              <a:t>Tematyka szkolenia dostosowana do zgłoszonych potrzeb.</a:t>
            </a:r>
          </a:p>
          <a:p>
            <a:pPr indent="-228600" lvl="0" marL="457200" rtl="0">
              <a:spcBef>
                <a:spcPts val="0"/>
              </a:spcBef>
              <a:buAutoNum type="arabicPeriod"/>
            </a:pPr>
            <a:r>
              <a:rPr lang="pl"/>
              <a:t>Dostosowanie czasu trwania zajęć do potrzeb uczestników.</a:t>
            </a:r>
          </a:p>
          <a:p>
            <a:pPr indent="-228600" lvl="0" marL="457200">
              <a:spcBef>
                <a:spcPts val="0"/>
              </a:spcBef>
              <a:buAutoNum type="arabicPeriod"/>
            </a:pPr>
            <a:r>
              <a:rPr lang="pl"/>
              <a:t>Przygotowanie materiałów dla uczestników.</a:t>
            </a:r>
          </a:p>
        </p:txBody>
      </p:sp>
      <p:pic>
        <p:nvPicPr>
          <p:cNvPr id="149" name="Shape 1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2249" y="2390775"/>
            <a:ext cx="3766225" cy="27527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ez tytułu.png" id="150" name="Shape 1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9675" y="97525"/>
            <a:ext cx="1121350" cy="834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b="1" lang="pl"/>
              <a:t>Ankieta ewaluacyjna</a:t>
            </a:r>
          </a:p>
        </p:txBody>
      </p:sp>
      <p:sp>
        <p:nvSpPr>
          <p:cNvPr id="156" name="Shape 156"/>
          <p:cNvSpPr txBox="1"/>
          <p:nvPr>
            <p:ph idx="1" type="body"/>
          </p:nvPr>
        </p:nvSpPr>
        <p:spPr>
          <a:xfrm>
            <a:off x="0" y="1919075"/>
            <a:ext cx="5631000" cy="2444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AutoNum type="arabicPeriod"/>
            </a:pPr>
            <a:r>
              <a:rPr lang="pl"/>
              <a:t>Przygotowanie merytoryczne.</a:t>
            </a:r>
          </a:p>
          <a:p>
            <a:pPr indent="-228600" lvl="0" marL="457200" rtl="0">
              <a:spcBef>
                <a:spcPts val="0"/>
              </a:spcBef>
              <a:buAutoNum type="arabicPeriod"/>
            </a:pPr>
            <a:r>
              <a:rPr lang="pl"/>
              <a:t>Realizacja celów szkolenia.</a:t>
            </a:r>
          </a:p>
          <a:p>
            <a:pPr indent="-228600" lvl="0" marL="457200" rtl="0">
              <a:spcBef>
                <a:spcPts val="0"/>
              </a:spcBef>
              <a:buAutoNum type="arabicPeriod"/>
            </a:pPr>
            <a:r>
              <a:rPr lang="pl"/>
              <a:t>Sposób prowadzenia.</a:t>
            </a:r>
          </a:p>
          <a:p>
            <a:pPr indent="-228600" lvl="0" marL="457200" rtl="0">
              <a:spcBef>
                <a:spcPts val="0"/>
              </a:spcBef>
              <a:buAutoNum type="arabicPeriod"/>
            </a:pPr>
            <a:r>
              <a:rPr lang="pl"/>
              <a:t>Odpowiadanie na potrzeby zgłaszane </a:t>
            </a:r>
            <a:br>
              <a:rPr lang="pl"/>
            </a:br>
            <a:r>
              <a:rPr lang="pl"/>
              <a:t>przez uczestników zgodnie z tematyk</a:t>
            </a:r>
            <a:r>
              <a:rPr lang="pl">
                <a:latin typeface="Arial"/>
                <a:ea typeface="Arial"/>
                <a:cs typeface="Arial"/>
                <a:sym typeface="Arial"/>
              </a:rPr>
              <a:t>ą</a:t>
            </a:r>
            <a:br>
              <a:rPr lang="pl">
                <a:latin typeface="Arial"/>
                <a:ea typeface="Arial"/>
                <a:cs typeface="Arial"/>
                <a:sym typeface="Arial"/>
              </a:rPr>
            </a:br>
            <a:r>
              <a:rPr lang="pl"/>
              <a:t>szkolenia.</a:t>
            </a:r>
          </a:p>
          <a:p>
            <a:pPr indent="-228600" lvl="0" marL="457200">
              <a:spcBef>
                <a:spcPts val="0"/>
              </a:spcBef>
              <a:buAutoNum type="arabicPeriod"/>
            </a:pPr>
            <a:r>
              <a:rPr lang="pl"/>
              <a:t>Merytoryczne prowadzenie. </a:t>
            </a:r>
          </a:p>
        </p:txBody>
      </p:sp>
      <p:pic>
        <p:nvPicPr>
          <p:cNvPr id="157" name="Shape 1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31600" y="2260350"/>
            <a:ext cx="4253750" cy="27527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ez tytułu.png" id="158" name="Shape 1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9675" y="97525"/>
            <a:ext cx="1121350" cy="834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b="1" lang="pl"/>
              <a:t>Ankieta ewaluacyjna</a:t>
            </a:r>
          </a:p>
        </p:txBody>
      </p:sp>
      <p:sp>
        <p:nvSpPr>
          <p:cNvPr id="164" name="Shape 164"/>
          <p:cNvSpPr txBox="1"/>
          <p:nvPr>
            <p:ph idx="1" type="body"/>
          </p:nvPr>
        </p:nvSpPr>
        <p:spPr>
          <a:xfrm>
            <a:off x="471900" y="1682000"/>
            <a:ext cx="8222100" cy="3388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buNone/>
            </a:pPr>
            <a:r>
              <a:rPr lang="pl"/>
              <a:t>Co było najmocniejszą stroną szkolenia?</a:t>
            </a:r>
          </a:p>
          <a:p>
            <a:pPr indent="-228600" lvl="0" marL="457200" rtl="0">
              <a:lnSpc>
                <a:spcPct val="100000"/>
              </a:lnSpc>
              <a:spcBef>
                <a:spcPts val="0"/>
              </a:spcBef>
            </a:pPr>
            <a:r>
              <a:rPr lang="pl"/>
              <a:t>ćwiczenia praktyczne podczas szkolenia </a:t>
            </a:r>
          </a:p>
          <a:p>
            <a:pPr indent="-228600" lvl="0" marL="457200" rtl="0">
              <a:lnSpc>
                <a:spcPct val="100000"/>
              </a:lnSpc>
              <a:spcBef>
                <a:spcPts val="0"/>
              </a:spcBef>
            </a:pPr>
            <a:r>
              <a:rPr lang="pl"/>
              <a:t>merytoryczność  prowadzącego i miła atmosfera</a:t>
            </a:r>
          </a:p>
          <a:p>
            <a:pPr indent="-228600" lvl="0" marL="457200" rtl="0">
              <a:lnSpc>
                <a:spcPct val="100000"/>
              </a:lnSpc>
              <a:spcBef>
                <a:spcPts val="0"/>
              </a:spcBef>
            </a:pPr>
            <a:r>
              <a:rPr lang="pl"/>
              <a:t>ciekawy temat</a:t>
            </a:r>
          </a:p>
          <a:p>
            <a:pPr indent="-228600" lvl="0" marL="457200" rtl="0">
              <a:lnSpc>
                <a:spcPct val="100000"/>
              </a:lnSpc>
              <a:spcBef>
                <a:spcPts val="0"/>
              </a:spcBef>
            </a:pPr>
            <a:r>
              <a:rPr lang="pl"/>
              <a:t>pomoc prowadzącego</a:t>
            </a:r>
          </a:p>
          <a:p>
            <a:pPr indent="-228600" lvl="0" marL="457200" rtl="0">
              <a:lnSpc>
                <a:spcPct val="100000"/>
              </a:lnSpc>
              <a:spcBef>
                <a:spcPts val="0"/>
              </a:spcBef>
            </a:pPr>
            <a:r>
              <a:rPr lang="pl"/>
              <a:t>przygotowanie eksperta</a:t>
            </a:r>
          </a:p>
          <a:p>
            <a:pPr indent="-228600" lvl="0" marL="457200" rtl="0">
              <a:lnSpc>
                <a:spcPct val="100000"/>
              </a:lnSpc>
              <a:spcBef>
                <a:spcPts val="0"/>
              </a:spcBef>
            </a:pPr>
            <a:r>
              <a:rPr lang="pl"/>
              <a:t>rzeczowe, merytoryczne przybliżenie tematu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pl"/>
              <a:t>Co było </a:t>
            </a:r>
            <a:r>
              <a:rPr lang="pl">
                <a:latin typeface="Arial"/>
                <a:ea typeface="Arial"/>
                <a:cs typeface="Arial"/>
                <a:sym typeface="Arial"/>
              </a:rPr>
              <a:t>słabą</a:t>
            </a:r>
            <a:r>
              <a:rPr lang="pl" sz="240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l"/>
              <a:t>stron</a:t>
            </a:r>
            <a:r>
              <a:rPr lang="pl">
                <a:latin typeface="Arial"/>
                <a:ea typeface="Arial"/>
                <a:cs typeface="Arial"/>
                <a:sym typeface="Arial"/>
              </a:rPr>
              <a:t>ą</a:t>
            </a:r>
            <a:r>
              <a:rPr lang="pl"/>
              <a:t>?</a:t>
            </a:r>
          </a:p>
          <a:p>
            <a:pPr indent="-228600" lvl="0" marL="457200" rtl="0">
              <a:lnSpc>
                <a:spcPct val="100000"/>
              </a:lnSpc>
              <a:spcBef>
                <a:spcPts val="0"/>
              </a:spcBef>
            </a:pPr>
            <a:r>
              <a:rPr lang="pl"/>
              <a:t>krótki czas </a:t>
            </a:r>
          </a:p>
        </p:txBody>
      </p:sp>
      <p:pic>
        <p:nvPicPr>
          <p:cNvPr descr="Bez tytułu.png" id="165" name="Shape 1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675" y="97525"/>
            <a:ext cx="1121350" cy="834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 txBox="1"/>
          <p:nvPr>
            <p:ph type="ctrTitle"/>
          </p:nvPr>
        </p:nvSpPr>
        <p:spPr>
          <a:xfrm>
            <a:off x="390525" y="450975"/>
            <a:ext cx="8222100" cy="23019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b="1" sz="1100">
              <a:solidFill>
                <a:srgbClr val="000000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lvl="0" algn="ctr">
              <a:spcBef>
                <a:spcPts val="0"/>
              </a:spcBef>
              <a:buNone/>
            </a:pPr>
            <a:r>
              <a:rPr lang="pl"/>
              <a:t>Pomysły i inspiracje na przyrodnicze zabawy i doświadczenia w klasach 1-3</a:t>
            </a:r>
          </a:p>
        </p:txBody>
      </p:sp>
      <p:sp>
        <p:nvSpPr>
          <p:cNvPr id="171" name="Shape 171"/>
          <p:cNvSpPr txBox="1"/>
          <p:nvPr>
            <p:ph idx="1" type="subTitle"/>
          </p:nvPr>
        </p:nvSpPr>
        <p:spPr>
          <a:xfrm>
            <a:off x="390525" y="2789128"/>
            <a:ext cx="8222100" cy="15255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pl" sz="2400"/>
              <a:t>Spotkanie warsztatowe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pl" sz="2400"/>
              <a:t>30 sierpnia 2016r.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pl" sz="2400"/>
              <a:t>PPP nr  3 ul. Konfederacka 18</a:t>
            </a:r>
          </a:p>
          <a:p>
            <a:pPr lvl="0" algn="ctr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descr="Bez tytułu.png" id="172" name="Shape 1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675" y="97525"/>
            <a:ext cx="1121350" cy="834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b="1" sz="1100">
              <a:solidFill>
                <a:srgbClr val="000000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lvl="0" algn="r">
              <a:spcBef>
                <a:spcPts val="0"/>
              </a:spcBef>
              <a:buNone/>
            </a:pPr>
            <a:r>
              <a:rPr lang="pl" sz="3000"/>
              <a:t>Doświadczenia przeprowadzone na spotkaniu</a:t>
            </a:r>
          </a:p>
        </p:txBody>
      </p:sp>
      <p:pic>
        <p:nvPicPr>
          <p:cNvPr descr="20160830_155502.jpg" id="178" name="Shape 1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82550"/>
            <a:ext cx="9144002" cy="4460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ez tytułu.png" id="179" name="Shape 1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6350"/>
            <a:ext cx="1011625" cy="66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20160830_155547.jpg" id="184" name="Shape 1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2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20160830_160416.jpg" id="189" name="Shape 1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58175"/>
            <a:ext cx="9144002" cy="44853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ez tytułu.png" id="190" name="Shape 1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231025" cy="670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20160830_165817.jpg" id="195" name="Shape 1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33799"/>
            <a:ext cx="9144002" cy="45096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ez tytułu.png" id="196" name="Shape 1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255400" cy="633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20160830_170346.jpg" id="201" name="Shape 2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58174"/>
            <a:ext cx="9144002" cy="44853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ez tytułu.png" id="202" name="Shape 2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218850" cy="658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20160830_170314.jpg" id="207" name="Shape 2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58174"/>
            <a:ext cx="9144002" cy="44853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ez tytułu.png" id="208" name="Shape 20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550" y="0"/>
            <a:ext cx="1170474" cy="658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/>
          <p:nvPr>
            <p:ph type="title"/>
          </p:nvPr>
        </p:nvSpPr>
        <p:spPr>
          <a:xfrm>
            <a:off x="471900" y="416175"/>
            <a:ext cx="8222100" cy="9816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pl" sz="4800"/>
              <a:t>18 maja 2016r.</a:t>
            </a:r>
          </a:p>
        </p:txBody>
      </p:sp>
      <p:sp>
        <p:nvSpPr>
          <p:cNvPr id="75" name="Shape 75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pl" sz="3600"/>
              <a:t>PIERWSZE SPOTKANIE </a:t>
            </a:r>
          </a:p>
          <a:p>
            <a:pPr lvl="0" algn="ctr">
              <a:spcBef>
                <a:spcPts val="0"/>
              </a:spcBef>
              <a:buNone/>
            </a:pPr>
            <a:r>
              <a:rPr lang="pl" sz="3600"/>
              <a:t>PPP nr 3 </a:t>
            </a:r>
          </a:p>
          <a:p>
            <a:pPr lvl="0" algn="ctr">
              <a:spcBef>
                <a:spcPts val="0"/>
              </a:spcBef>
              <a:buNone/>
            </a:pPr>
            <a:r>
              <a:rPr lang="pl" sz="3600"/>
              <a:t>ul.Konfederacka 18</a:t>
            </a:r>
          </a:p>
        </p:txBody>
      </p:sp>
      <p:pic>
        <p:nvPicPr>
          <p:cNvPr descr="Bez tytułu.png" id="76" name="Shape 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675" y="97525"/>
            <a:ext cx="1121350" cy="834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20160830_160428.jpg" id="213" name="Shape 2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58175"/>
            <a:ext cx="9144002" cy="4485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_20160830_164339.jpg" id="218" name="Shape 2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70350"/>
            <a:ext cx="9144003" cy="44731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ez tytułu.png" id="219" name="Shape 2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206650" cy="670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_20160830_170810.jpg" id="224" name="Shape 2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70350"/>
            <a:ext cx="9144003" cy="44731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ez tytułu.png" id="225" name="Shape 2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157900" cy="670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_20160830_171425.jpg" id="230" name="Shape 2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19049"/>
            <a:ext cx="9144003" cy="45244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ez tytułu.png" id="231" name="Shape 2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133525" cy="619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20160823_193535.jpg" id="236" name="Shape 2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19050"/>
            <a:ext cx="2893199" cy="45244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20160823_193602.jpg" id="237" name="Shape 2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93200" y="619050"/>
            <a:ext cx="6250798" cy="45244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ez tytułu.png" id="238" name="Shape 2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1109150" cy="619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20160823_193708.jpg" id="243" name="Shape 2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82550"/>
            <a:ext cx="9144002" cy="4460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ez tytułu.png" id="244" name="Shape 2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121325" cy="682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pl"/>
              <a:t>Ankieta ewaluacyjna po szkoleniu </a:t>
            </a:r>
          </a:p>
        </p:txBody>
      </p:sp>
      <p:sp>
        <p:nvSpPr>
          <p:cNvPr id="250" name="Shape 250"/>
          <p:cNvSpPr txBox="1"/>
          <p:nvPr>
            <p:ph idx="1" type="body"/>
          </p:nvPr>
        </p:nvSpPr>
        <p:spPr>
          <a:xfrm>
            <a:off x="0" y="1706375"/>
            <a:ext cx="8519700" cy="10725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AutoNum type="arabicPeriod"/>
            </a:pPr>
            <a:r>
              <a:rPr lang="pl"/>
              <a:t>Tematyka szkolenia dostosowana do zgłoszonych potrzeb.</a:t>
            </a:r>
          </a:p>
          <a:p>
            <a:pPr indent="-228600" lvl="0" marL="457200" rtl="0">
              <a:spcBef>
                <a:spcPts val="0"/>
              </a:spcBef>
              <a:buAutoNum type="arabicPeriod"/>
            </a:pPr>
            <a:r>
              <a:rPr lang="pl"/>
              <a:t>Dostosowanie czasu trwania zajęć do potrzeb uczestników.</a:t>
            </a:r>
          </a:p>
          <a:p>
            <a:pPr indent="-228600" lvl="0" marL="457200" rtl="0">
              <a:spcBef>
                <a:spcPts val="0"/>
              </a:spcBef>
              <a:buAutoNum type="arabicPeriod"/>
            </a:pPr>
            <a:r>
              <a:rPr lang="pl"/>
              <a:t>Przygotowanie materiałów dla uczestników.</a:t>
            </a:r>
          </a:p>
        </p:txBody>
      </p:sp>
      <p:pic>
        <p:nvPicPr>
          <p:cNvPr descr="Bez tytułu.png" id="251" name="Shape 2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675" y="97525"/>
            <a:ext cx="1121350" cy="83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Shape 2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6800" y="2438500"/>
            <a:ext cx="3827274" cy="2531774"/>
          </a:xfrm>
          <a:prstGeom prst="rect">
            <a:avLst/>
          </a:prstGeom>
          <a:noFill/>
          <a:ln cap="flat" cmpd="sng" w="19050">
            <a:solidFill>
              <a:srgbClr val="4A86E8"/>
            </a:solidFill>
            <a:prstDash val="solid"/>
            <a:round/>
            <a:headEnd len="med" w="med" type="none"/>
            <a:tailEnd len="med" w="med" type="none"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pl"/>
              <a:t>Ankieta ewaluacyjna</a:t>
            </a:r>
          </a:p>
        </p:txBody>
      </p:sp>
      <p:sp>
        <p:nvSpPr>
          <p:cNvPr id="258" name="Shape 258"/>
          <p:cNvSpPr txBox="1"/>
          <p:nvPr>
            <p:ph idx="1" type="body"/>
          </p:nvPr>
        </p:nvSpPr>
        <p:spPr>
          <a:xfrm>
            <a:off x="0" y="1919075"/>
            <a:ext cx="5631000" cy="2444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AutoNum type="arabicPeriod"/>
            </a:pPr>
            <a:r>
              <a:rPr lang="pl"/>
              <a:t>Przygotowanie merytoryczne.</a:t>
            </a:r>
          </a:p>
          <a:p>
            <a:pPr indent="-228600" lvl="0" marL="457200" rtl="0">
              <a:spcBef>
                <a:spcPts val="0"/>
              </a:spcBef>
              <a:buAutoNum type="arabicPeriod"/>
            </a:pPr>
            <a:r>
              <a:rPr lang="pl"/>
              <a:t>Realizacja celów szkolenia.</a:t>
            </a:r>
          </a:p>
          <a:p>
            <a:pPr indent="-228600" lvl="0" marL="457200" rtl="0">
              <a:spcBef>
                <a:spcPts val="0"/>
              </a:spcBef>
              <a:buAutoNum type="arabicPeriod"/>
            </a:pPr>
            <a:r>
              <a:rPr lang="pl"/>
              <a:t>Sposób prowadzenia.</a:t>
            </a:r>
          </a:p>
          <a:p>
            <a:pPr indent="-228600" lvl="0" marL="457200" rtl="0">
              <a:spcBef>
                <a:spcPts val="0"/>
              </a:spcBef>
              <a:buAutoNum type="arabicPeriod"/>
            </a:pPr>
            <a:r>
              <a:rPr lang="pl"/>
              <a:t>Odpowiadanie na potrzeby zgłaszane </a:t>
            </a:r>
            <a:br>
              <a:rPr lang="pl"/>
            </a:br>
            <a:r>
              <a:rPr lang="pl"/>
              <a:t>przez uczestników zgodnie z tematyk</a:t>
            </a:r>
            <a:r>
              <a:rPr lang="pl">
                <a:latin typeface="Arial"/>
                <a:ea typeface="Arial"/>
                <a:cs typeface="Arial"/>
                <a:sym typeface="Arial"/>
              </a:rPr>
              <a:t>ą</a:t>
            </a:r>
            <a:br>
              <a:rPr lang="pl">
                <a:latin typeface="Arial"/>
                <a:ea typeface="Arial"/>
                <a:cs typeface="Arial"/>
                <a:sym typeface="Arial"/>
              </a:rPr>
            </a:br>
            <a:r>
              <a:rPr lang="pl"/>
              <a:t>szkolenia.</a:t>
            </a:r>
          </a:p>
          <a:p>
            <a:pPr indent="-228600" lvl="0" marL="457200" rtl="0">
              <a:spcBef>
                <a:spcPts val="0"/>
              </a:spcBef>
              <a:buAutoNum type="arabicPeriod"/>
            </a:pPr>
            <a:r>
              <a:rPr lang="pl"/>
              <a:t>Merytoryczne prowadzenie. </a:t>
            </a:r>
          </a:p>
        </p:txBody>
      </p:sp>
      <p:pic>
        <p:nvPicPr>
          <p:cNvPr descr="Bez tytułu.png" id="259" name="Shape 2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675" y="97525"/>
            <a:ext cx="1121350" cy="83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Shape 2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10500" y="1919074"/>
            <a:ext cx="4533500" cy="3102475"/>
          </a:xfrm>
          <a:prstGeom prst="rect">
            <a:avLst/>
          </a:prstGeom>
          <a:noFill/>
          <a:ln cap="flat" cmpd="sng" w="28575">
            <a:solidFill>
              <a:srgbClr val="4A86E8"/>
            </a:solidFill>
            <a:prstDash val="solid"/>
            <a:round/>
            <a:headEnd len="med" w="med" type="none"/>
            <a:tailEnd len="med" w="med" type="none"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pl"/>
              <a:t>Ankieta ewaluacyjna</a:t>
            </a:r>
          </a:p>
        </p:txBody>
      </p:sp>
      <p:sp>
        <p:nvSpPr>
          <p:cNvPr id="266" name="Shape 266"/>
          <p:cNvSpPr txBox="1"/>
          <p:nvPr>
            <p:ph idx="1" type="body"/>
          </p:nvPr>
        </p:nvSpPr>
        <p:spPr>
          <a:xfrm>
            <a:off x="460950" y="1682100"/>
            <a:ext cx="8222100" cy="3461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pl"/>
              <a:t>Co było najmocniejszą stroną szkolenia?</a:t>
            </a:r>
          </a:p>
          <a:p>
            <a:pPr indent="-228600" lvl="0" marL="457200" rtl="0">
              <a:lnSpc>
                <a:spcPct val="100000"/>
              </a:lnSpc>
              <a:spcBef>
                <a:spcPts val="0"/>
              </a:spcBef>
              <a:buChar char="●"/>
            </a:pPr>
            <a:r>
              <a:rPr lang="pl"/>
              <a:t>praktyczne przykłady, które można wykorzystać w pracy z uczniami</a:t>
            </a:r>
          </a:p>
          <a:p>
            <a:pPr indent="-228600" lvl="0" marL="457200" rtl="0">
              <a:lnSpc>
                <a:spcPct val="100000"/>
              </a:lnSpc>
              <a:spcBef>
                <a:spcPts val="0"/>
              </a:spcBef>
            </a:pPr>
            <a:r>
              <a:rPr lang="pl"/>
              <a:t>bardzo miła atmosfera</a:t>
            </a:r>
          </a:p>
          <a:p>
            <a:pPr indent="-228600" lvl="0" marL="457200" rtl="0">
              <a:lnSpc>
                <a:spcPct val="100000"/>
              </a:lnSpc>
              <a:spcBef>
                <a:spcPts val="0"/>
              </a:spcBef>
            </a:pPr>
            <a:r>
              <a:rPr lang="pl"/>
              <a:t>przygotowanie prowadzących</a:t>
            </a:r>
          </a:p>
          <a:p>
            <a:pPr indent="-228600" lvl="0" marL="457200" rtl="0">
              <a:lnSpc>
                <a:spcPct val="100000"/>
              </a:lnSpc>
              <a:spcBef>
                <a:spcPts val="0"/>
              </a:spcBef>
            </a:pPr>
            <a:r>
              <a:rPr lang="pl"/>
              <a:t>merytoryczne przygotowanie prowadzących </a:t>
            </a:r>
          </a:p>
          <a:p>
            <a:pPr indent="-228600" lvl="0" marL="457200" rtl="0">
              <a:lnSpc>
                <a:spcPct val="100000"/>
              </a:lnSpc>
              <a:spcBef>
                <a:spcPts val="0"/>
              </a:spcBef>
            </a:pPr>
            <a:r>
              <a:rPr lang="pl"/>
              <a:t>dużo pomysłów na pracę z klasą</a:t>
            </a:r>
            <a:br>
              <a:rPr lang="pl"/>
            </a:br>
            <a:r>
              <a:rPr lang="pl"/>
              <a:t>Co było </a:t>
            </a:r>
            <a:r>
              <a:rPr lang="pl">
                <a:latin typeface="Arial"/>
                <a:ea typeface="Arial"/>
                <a:cs typeface="Arial"/>
                <a:sym typeface="Arial"/>
              </a:rPr>
              <a:t>słabą</a:t>
            </a:r>
            <a:r>
              <a:rPr lang="pl" sz="240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l"/>
              <a:t>stron</a:t>
            </a:r>
            <a:r>
              <a:rPr lang="pl">
                <a:latin typeface="Arial"/>
                <a:ea typeface="Arial"/>
                <a:cs typeface="Arial"/>
                <a:sym typeface="Arial"/>
              </a:rPr>
              <a:t>ą</a:t>
            </a:r>
            <a:r>
              <a:rPr lang="pl"/>
              <a:t>?</a:t>
            </a:r>
          </a:p>
          <a:p>
            <a:pPr indent="-228600" lvl="0" marL="457200" rtl="0">
              <a:lnSpc>
                <a:spcPct val="100000"/>
              </a:lnSpc>
              <a:spcBef>
                <a:spcPts val="0"/>
              </a:spcBef>
            </a:pPr>
            <a:r>
              <a:rPr lang="pl"/>
              <a:t>krótki czas</a:t>
            </a:r>
          </a:p>
          <a:p>
            <a:pPr indent="-228600" lvl="0" marL="457200" rtl="0">
              <a:lnSpc>
                <a:spcPct val="100000"/>
              </a:lnSpc>
              <a:spcBef>
                <a:spcPts val="0"/>
              </a:spcBef>
            </a:pPr>
            <a:r>
              <a:rPr lang="pl"/>
              <a:t>nie było</a:t>
            </a:r>
          </a:p>
        </p:txBody>
      </p:sp>
      <p:pic>
        <p:nvPicPr>
          <p:cNvPr descr="Bez tytułu.png" id="267" name="Shape 2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675" y="97525"/>
            <a:ext cx="1121350" cy="834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 txBox="1"/>
          <p:nvPr>
            <p:ph type="ctrTitle"/>
          </p:nvPr>
        </p:nvSpPr>
        <p:spPr>
          <a:xfrm>
            <a:off x="293025" y="697950"/>
            <a:ext cx="8222100" cy="9336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pl"/>
              <a:t>Z A P R O S Z E N I E </a:t>
            </a:r>
          </a:p>
        </p:txBody>
      </p:sp>
      <p:sp>
        <p:nvSpPr>
          <p:cNvPr id="273" name="Shape 273"/>
          <p:cNvSpPr txBox="1"/>
          <p:nvPr>
            <p:ph idx="1" type="subTitle"/>
          </p:nvPr>
        </p:nvSpPr>
        <p:spPr>
          <a:xfrm>
            <a:off x="460950" y="1790693"/>
            <a:ext cx="8222100" cy="2450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pl" sz="2400"/>
              <a:t>Serdecznie zapraszam na szkolenie z ekspertem, </a:t>
            </a:r>
            <a:br>
              <a:rPr lang="pl" sz="2400"/>
            </a:br>
            <a:r>
              <a:rPr lang="pl" sz="2400"/>
              <a:t>które odbędzie się 26 września.</a:t>
            </a:r>
          </a:p>
          <a:p>
            <a:pPr lvl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pl" sz="2400"/>
              <a:t>Temat :  </a:t>
            </a:r>
            <a:r>
              <a:rPr lang="pl" sz="2400">
                <a:latin typeface="Times New Roman"/>
                <a:ea typeface="Times New Roman"/>
                <a:cs typeface="Times New Roman"/>
                <a:sym typeface="Times New Roman"/>
              </a:rPr>
              <a:t>„Współpraca z rodzicami” </a:t>
            </a:r>
          </a:p>
          <a:p>
            <a:pPr lvl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pl" sz="2400">
                <a:latin typeface="Times New Roman"/>
                <a:ea typeface="Times New Roman"/>
                <a:cs typeface="Times New Roman"/>
                <a:sym typeface="Times New Roman"/>
              </a:rPr>
              <a:t>Miejsce szkolenia PPP nr 3 ul. Konfederacka 18 </a:t>
            </a:r>
          </a:p>
          <a:p>
            <a:pPr lvl="0" algn="ctr">
              <a:lnSpc>
                <a:spcPct val="150000"/>
              </a:lnSpc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descr="Bez tytułu.png" id="274" name="Shape 2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675" y="97525"/>
            <a:ext cx="1121350" cy="834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/>
          <p:nvPr>
            <p:ph type="title"/>
          </p:nvPr>
        </p:nvSpPr>
        <p:spPr>
          <a:xfrm>
            <a:off x="471900" y="469525"/>
            <a:ext cx="8222100" cy="7896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algn="ctr">
              <a:spcBef>
                <a:spcPts val="0"/>
              </a:spcBef>
              <a:buNone/>
            </a:pPr>
            <a:r>
              <a:rPr lang="pl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pl" sz="3600">
                <a:latin typeface="Times New Roman"/>
                <a:ea typeface="Times New Roman"/>
                <a:cs typeface="Times New Roman"/>
                <a:sym typeface="Times New Roman"/>
              </a:rPr>
              <a:t>Szkoły należące do sieci </a:t>
            </a:r>
          </a:p>
        </p:txBody>
      </p:sp>
      <p:sp>
        <p:nvSpPr>
          <p:cNvPr id="82" name="Shape 82"/>
          <p:cNvSpPr txBox="1"/>
          <p:nvPr>
            <p:ph idx="1" type="body"/>
          </p:nvPr>
        </p:nvSpPr>
        <p:spPr>
          <a:xfrm>
            <a:off x="471900" y="1919075"/>
            <a:ext cx="3583200" cy="31605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l"/>
              <a:t>Zespół Szkolno -Przedszkolny nr 6</a:t>
            </a:r>
          </a:p>
          <a:p>
            <a:pPr lvl="0">
              <a:spcBef>
                <a:spcPts val="0"/>
              </a:spcBef>
              <a:buNone/>
            </a:pPr>
            <a:r>
              <a:rPr lang="pl"/>
              <a:t>Zespół Szkolno -Przedszkolny nr 7</a:t>
            </a:r>
          </a:p>
          <a:p>
            <a:pPr lvl="0">
              <a:spcBef>
                <a:spcPts val="0"/>
              </a:spcBef>
              <a:buNone/>
            </a:pPr>
            <a:r>
              <a:rPr lang="pl"/>
              <a:t>Szkoła Podstawowa nr 134</a:t>
            </a:r>
          </a:p>
          <a:p>
            <a:pPr lvl="0">
              <a:spcBef>
                <a:spcPts val="0"/>
              </a:spcBef>
              <a:buNone/>
            </a:pPr>
            <a:r>
              <a:rPr lang="pl"/>
              <a:t>Szkoła Podstawowa nr 113</a:t>
            </a:r>
          </a:p>
          <a:p>
            <a:pPr lvl="0">
              <a:spcBef>
                <a:spcPts val="0"/>
              </a:spcBef>
              <a:buNone/>
            </a:pPr>
            <a:r>
              <a:rPr lang="pl"/>
              <a:t>Szkoła Podstawowa nr 58</a:t>
            </a:r>
          </a:p>
          <a:p>
            <a:pPr lvl="0">
              <a:spcBef>
                <a:spcPts val="0"/>
              </a:spcBef>
              <a:buNone/>
            </a:pPr>
            <a:r>
              <a:rPr lang="pl"/>
              <a:t>Szkoła Podstawowa nr 66</a:t>
            </a:r>
          </a:p>
          <a:p>
            <a:pPr lvl="0">
              <a:spcBef>
                <a:spcPts val="0"/>
              </a:spcBef>
              <a:buNone/>
            </a:pPr>
            <a:r>
              <a:rPr lang="pl"/>
              <a:t>Szkoła Podstawowa nr 24</a:t>
            </a:r>
          </a:p>
        </p:txBody>
      </p:sp>
      <p:sp>
        <p:nvSpPr>
          <p:cNvPr id="83" name="Shape 83"/>
          <p:cNvSpPr txBox="1"/>
          <p:nvPr>
            <p:ph idx="2" type="body"/>
          </p:nvPr>
        </p:nvSpPr>
        <p:spPr>
          <a:xfrm>
            <a:off x="4738000" y="1919075"/>
            <a:ext cx="3956100" cy="31605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l"/>
              <a:t>Szkoła Podstawowa nr 119</a:t>
            </a:r>
          </a:p>
          <a:p>
            <a:pPr lvl="0">
              <a:spcBef>
                <a:spcPts val="0"/>
              </a:spcBef>
              <a:buNone/>
            </a:pPr>
            <a:r>
              <a:rPr lang="pl"/>
              <a:t>Szkoła Podstawowa nr 51</a:t>
            </a:r>
          </a:p>
          <a:p>
            <a:pPr lvl="0">
              <a:spcBef>
                <a:spcPts val="0"/>
              </a:spcBef>
              <a:buNone/>
            </a:pPr>
            <a:r>
              <a:rPr lang="pl"/>
              <a:t>Szkoła Podstawowa nr 50</a:t>
            </a:r>
          </a:p>
          <a:p>
            <a:pPr lvl="0">
              <a:spcBef>
                <a:spcPts val="0"/>
              </a:spcBef>
              <a:buNone/>
            </a:pPr>
            <a:r>
              <a:rPr lang="pl"/>
              <a:t>Szkoła Podstawowa nr 97</a:t>
            </a:r>
          </a:p>
          <a:p>
            <a:pPr lvl="0">
              <a:spcBef>
                <a:spcPts val="0"/>
              </a:spcBef>
              <a:buNone/>
            </a:pPr>
            <a:r>
              <a:rPr lang="pl"/>
              <a:t>Szkoła Podstawowa nr 21</a:t>
            </a:r>
          </a:p>
          <a:p>
            <a:pPr lvl="0">
              <a:spcBef>
                <a:spcPts val="0"/>
              </a:spcBef>
              <a:buNone/>
            </a:pPr>
            <a:r>
              <a:rPr lang="pl"/>
              <a:t>Szkoła Podstawowa nr 78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descr="Bez tytułu.png" id="84" name="Shape 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675" y="97525"/>
            <a:ext cx="1121350" cy="834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/>
          <p:nvPr>
            <p:ph type="title"/>
          </p:nvPr>
        </p:nvSpPr>
        <p:spPr>
          <a:xfrm>
            <a:off x="471900" y="172775"/>
            <a:ext cx="8222100" cy="15948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pl"/>
              <a:t>SPOTKANIE Z EKSPERTEM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pl"/>
              <a:t> “Współpraca z rodzicami” </a:t>
            </a:r>
          </a:p>
          <a:p>
            <a:pPr lvl="0" algn="ctr">
              <a:spcBef>
                <a:spcPts val="0"/>
              </a:spcBef>
              <a:buNone/>
            </a:pPr>
            <a:r>
              <a:rPr lang="pl"/>
              <a:t>prowadzący Krzysztof Ciurej</a:t>
            </a:r>
          </a:p>
        </p:txBody>
      </p:sp>
      <p:sp>
        <p:nvSpPr>
          <p:cNvPr id="280" name="Shape 280"/>
          <p:cNvSpPr txBox="1"/>
          <p:nvPr>
            <p:ph idx="1" type="body"/>
          </p:nvPr>
        </p:nvSpPr>
        <p:spPr>
          <a:xfrm>
            <a:off x="471900" y="1919075"/>
            <a:ext cx="3999900" cy="27101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1" name="Shape 281"/>
          <p:cNvSpPr txBox="1"/>
          <p:nvPr>
            <p:ph idx="2" type="body"/>
          </p:nvPr>
        </p:nvSpPr>
        <p:spPr>
          <a:xfrm>
            <a:off x="4694250" y="1919075"/>
            <a:ext cx="3999900" cy="27101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descr="20160926_190028.jpg" id="282" name="Shape 2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2200" y="1919075"/>
            <a:ext cx="4339921" cy="27460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20160926_190048.jpg" id="283" name="Shape 2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4100" y="1919075"/>
            <a:ext cx="3999897" cy="27460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ez tytułu.png" id="284" name="Shape 28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9675" y="97525"/>
            <a:ext cx="1121350" cy="834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/>
          <p:nvPr>
            <p:ph idx="1" type="body"/>
          </p:nvPr>
        </p:nvSpPr>
        <p:spPr>
          <a:xfrm>
            <a:off x="471900" y="1919075"/>
            <a:ext cx="3999900" cy="27101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0" name="Shape 290"/>
          <p:cNvSpPr txBox="1"/>
          <p:nvPr>
            <p:ph idx="2" type="body"/>
          </p:nvPr>
        </p:nvSpPr>
        <p:spPr>
          <a:xfrm>
            <a:off x="4694250" y="1919075"/>
            <a:ext cx="3999900" cy="27101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descr="20160926_190041.jpg" id="291" name="Shape 2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2025" y="1919075"/>
            <a:ext cx="4059774" cy="27101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20160926_190054.jpg" id="292" name="Shape 2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8200" y="1919075"/>
            <a:ext cx="4059774" cy="2710197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Shape 293"/>
          <p:cNvSpPr txBox="1"/>
          <p:nvPr/>
        </p:nvSpPr>
        <p:spPr>
          <a:xfrm>
            <a:off x="797450" y="425300"/>
            <a:ext cx="71769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pl"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“Współpraca z rodzicami” </a:t>
            </a:r>
          </a:p>
        </p:txBody>
      </p:sp>
      <p:pic>
        <p:nvPicPr>
          <p:cNvPr descr="Bez tytułu.png" id="294" name="Shape 29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9675" y="97525"/>
            <a:ext cx="1121350" cy="834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pl"/>
              <a:t>Ankieta ewaluacyjna po szkoleniu </a:t>
            </a:r>
          </a:p>
        </p:txBody>
      </p:sp>
      <p:sp>
        <p:nvSpPr>
          <p:cNvPr id="300" name="Shape 300"/>
          <p:cNvSpPr txBox="1"/>
          <p:nvPr>
            <p:ph idx="1" type="body"/>
          </p:nvPr>
        </p:nvSpPr>
        <p:spPr>
          <a:xfrm>
            <a:off x="0" y="1706375"/>
            <a:ext cx="8519700" cy="10725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AutoNum type="arabicPeriod"/>
            </a:pPr>
            <a:r>
              <a:rPr lang="pl"/>
              <a:t>Tematyka szkolenia dostosowana do zgłoszonych potrzeb.</a:t>
            </a:r>
          </a:p>
          <a:p>
            <a:pPr indent="-228600" lvl="0" marL="457200" rtl="0">
              <a:spcBef>
                <a:spcPts val="0"/>
              </a:spcBef>
              <a:buAutoNum type="arabicPeriod"/>
            </a:pPr>
            <a:r>
              <a:rPr lang="pl"/>
              <a:t>Dostosowanie czasu trwania zajęć do potrzeb uczestników.</a:t>
            </a:r>
          </a:p>
          <a:p>
            <a:pPr indent="-228600" lvl="0" marL="457200" rtl="0">
              <a:spcBef>
                <a:spcPts val="0"/>
              </a:spcBef>
              <a:buAutoNum type="arabicPeriod"/>
            </a:pPr>
            <a:r>
              <a:rPr lang="pl"/>
              <a:t>Przygotowanie materiałów dla uczestników.</a:t>
            </a:r>
          </a:p>
        </p:txBody>
      </p:sp>
      <p:pic>
        <p:nvPicPr>
          <p:cNvPr descr="Bez tytułu.png" id="301" name="Shape 3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675" y="97525"/>
            <a:ext cx="1121350" cy="83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Shape 3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16025" y="2451825"/>
            <a:ext cx="4027975" cy="2425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pl"/>
              <a:t>Ankieta ewaluacyjna</a:t>
            </a:r>
          </a:p>
        </p:txBody>
      </p:sp>
      <p:sp>
        <p:nvSpPr>
          <p:cNvPr id="308" name="Shape 308"/>
          <p:cNvSpPr txBox="1"/>
          <p:nvPr>
            <p:ph idx="1" type="body"/>
          </p:nvPr>
        </p:nvSpPr>
        <p:spPr>
          <a:xfrm>
            <a:off x="0" y="1919075"/>
            <a:ext cx="5631000" cy="2444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AutoNum type="arabicPeriod"/>
            </a:pPr>
            <a:r>
              <a:rPr lang="pl"/>
              <a:t>Przygotowanie merytoryczne.</a:t>
            </a:r>
          </a:p>
          <a:p>
            <a:pPr indent="-228600" lvl="0" marL="457200" rtl="0">
              <a:spcBef>
                <a:spcPts val="0"/>
              </a:spcBef>
              <a:buAutoNum type="arabicPeriod"/>
            </a:pPr>
            <a:r>
              <a:rPr lang="pl"/>
              <a:t>Realizacja celów szkolenia.</a:t>
            </a:r>
          </a:p>
          <a:p>
            <a:pPr indent="-228600" lvl="0" marL="457200" rtl="0">
              <a:spcBef>
                <a:spcPts val="0"/>
              </a:spcBef>
              <a:buAutoNum type="arabicPeriod"/>
            </a:pPr>
            <a:r>
              <a:rPr lang="pl"/>
              <a:t>Sposób prowadzenia.</a:t>
            </a:r>
          </a:p>
          <a:p>
            <a:pPr indent="-228600" lvl="0" marL="457200" rtl="0">
              <a:spcBef>
                <a:spcPts val="0"/>
              </a:spcBef>
              <a:buAutoNum type="arabicPeriod"/>
            </a:pPr>
            <a:r>
              <a:rPr lang="pl"/>
              <a:t>Odpowiadanie na potrzeby zgłaszane </a:t>
            </a:r>
            <a:br>
              <a:rPr lang="pl"/>
            </a:br>
            <a:r>
              <a:rPr lang="pl"/>
              <a:t>przez uczestników zgodnie z tematyk</a:t>
            </a:r>
            <a:r>
              <a:rPr lang="pl">
                <a:latin typeface="Arial"/>
                <a:ea typeface="Arial"/>
                <a:cs typeface="Arial"/>
                <a:sym typeface="Arial"/>
              </a:rPr>
              <a:t>ą</a:t>
            </a:r>
            <a:br>
              <a:rPr lang="pl">
                <a:latin typeface="Arial"/>
                <a:ea typeface="Arial"/>
                <a:cs typeface="Arial"/>
                <a:sym typeface="Arial"/>
              </a:rPr>
            </a:br>
            <a:r>
              <a:rPr lang="pl"/>
              <a:t>szkolenia.</a:t>
            </a:r>
          </a:p>
          <a:p>
            <a:pPr indent="-228600" lvl="0" marL="457200" rtl="0">
              <a:spcBef>
                <a:spcPts val="0"/>
              </a:spcBef>
              <a:buAutoNum type="arabicPeriod"/>
            </a:pPr>
            <a:r>
              <a:rPr lang="pl"/>
              <a:t>Merytoryczne prowadzenie. </a:t>
            </a:r>
          </a:p>
        </p:txBody>
      </p:sp>
      <p:pic>
        <p:nvPicPr>
          <p:cNvPr descr="Bez tytułu.png" id="309" name="Shape 3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675" y="97525"/>
            <a:ext cx="1121350" cy="83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Shape 3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94400" y="1825550"/>
            <a:ext cx="4253475" cy="2848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hape 315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pl"/>
              <a:t>Ankieta ewaluacyjna</a:t>
            </a:r>
          </a:p>
        </p:txBody>
      </p:sp>
      <p:sp>
        <p:nvSpPr>
          <p:cNvPr id="316" name="Shape 316"/>
          <p:cNvSpPr txBox="1"/>
          <p:nvPr>
            <p:ph idx="1" type="body"/>
          </p:nvPr>
        </p:nvSpPr>
        <p:spPr>
          <a:xfrm>
            <a:off x="471900" y="1682000"/>
            <a:ext cx="8222100" cy="3388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pl"/>
              <a:t>Co było najmocniejszą stroną szkolenia?</a:t>
            </a:r>
          </a:p>
          <a:p>
            <a:pPr indent="-228600" lvl="0" marL="457200" rtl="0">
              <a:lnSpc>
                <a:spcPct val="100000"/>
              </a:lnSpc>
              <a:spcBef>
                <a:spcPts val="0"/>
              </a:spcBef>
            </a:pPr>
            <a:r>
              <a:rPr lang="pl"/>
              <a:t>komunikatywność wykładowcy</a:t>
            </a:r>
          </a:p>
          <a:p>
            <a:pPr indent="-228600" lvl="0" marL="457200" rtl="0">
              <a:lnSpc>
                <a:spcPct val="100000"/>
              </a:lnSpc>
              <a:spcBef>
                <a:spcPts val="0"/>
              </a:spcBef>
            </a:pPr>
            <a:r>
              <a:rPr lang="pl"/>
              <a:t>praktyczne przykłady</a:t>
            </a:r>
          </a:p>
          <a:p>
            <a:pPr indent="-228600" lvl="0" marL="457200" rtl="0">
              <a:lnSpc>
                <a:spcPct val="100000"/>
              </a:lnSpc>
              <a:spcBef>
                <a:spcPts val="0"/>
              </a:spcBef>
            </a:pPr>
            <a:r>
              <a:rPr lang="pl"/>
              <a:t>wszystko</a:t>
            </a:r>
          </a:p>
          <a:p>
            <a:pPr indent="-228600" lvl="0" marL="457200" rtl="0">
              <a:lnSpc>
                <a:spcPct val="100000"/>
              </a:lnSpc>
              <a:spcBef>
                <a:spcPts val="0"/>
              </a:spcBef>
            </a:pPr>
            <a:r>
              <a:rPr lang="pl"/>
              <a:t>bardzo miła atmosfera</a:t>
            </a:r>
          </a:p>
          <a:p>
            <a:pPr indent="-228600" lvl="0" marL="457200" rtl="0">
              <a:lnSpc>
                <a:spcPct val="100000"/>
              </a:lnSpc>
              <a:spcBef>
                <a:spcPts val="0"/>
              </a:spcBef>
            </a:pPr>
            <a:r>
              <a:rPr lang="pl"/>
              <a:t>rozmowa, a nie sam wykład</a:t>
            </a:r>
          </a:p>
          <a:p>
            <a:pPr indent="-228600" lvl="0" marL="457200" rtl="0">
              <a:lnSpc>
                <a:spcPct val="100000"/>
              </a:lnSpc>
              <a:spcBef>
                <a:spcPts val="0"/>
              </a:spcBef>
            </a:pPr>
            <a:r>
              <a:rPr lang="pl"/>
              <a:t>merytoryczne przygotowanie eksperta</a:t>
            </a:r>
          </a:p>
          <a:p>
            <a:pPr indent="-228600" lvl="0" marL="457200" rtl="0">
              <a:lnSpc>
                <a:spcPct val="100000"/>
              </a:lnSpc>
              <a:spcBef>
                <a:spcPts val="0"/>
              </a:spcBef>
            </a:pPr>
            <a:r>
              <a:rPr lang="pl"/>
              <a:t>rzeczowe, merytoryczne przybliżenie tematu</a:t>
            </a:r>
            <a:br>
              <a:rPr lang="pl"/>
            </a:br>
            <a:r>
              <a:rPr lang="pl"/>
              <a:t>Co było </a:t>
            </a:r>
            <a:r>
              <a:rPr lang="pl">
                <a:latin typeface="Arial"/>
                <a:ea typeface="Arial"/>
                <a:cs typeface="Arial"/>
                <a:sym typeface="Arial"/>
              </a:rPr>
              <a:t>słabą</a:t>
            </a:r>
            <a:r>
              <a:rPr lang="pl" sz="240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l"/>
              <a:t>stron</a:t>
            </a:r>
            <a:r>
              <a:rPr lang="pl">
                <a:latin typeface="Arial"/>
                <a:ea typeface="Arial"/>
                <a:cs typeface="Arial"/>
                <a:sym typeface="Arial"/>
              </a:rPr>
              <a:t>ą</a:t>
            </a:r>
            <a:r>
              <a:rPr lang="pl"/>
              <a:t>?</a:t>
            </a:r>
          </a:p>
          <a:p>
            <a:pPr indent="-228600" lvl="0" marL="457200" rtl="0">
              <a:lnSpc>
                <a:spcPct val="100000"/>
              </a:lnSpc>
              <a:spcBef>
                <a:spcPts val="0"/>
              </a:spcBef>
            </a:pPr>
            <a:r>
              <a:rPr lang="pl"/>
              <a:t>----------------------------------</a:t>
            </a:r>
          </a:p>
        </p:txBody>
      </p:sp>
      <p:pic>
        <p:nvPicPr>
          <p:cNvPr descr="Bez tytułu.png" id="317" name="Shape 3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675" y="97525"/>
            <a:ext cx="1121350" cy="834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ez tytułu.png" id="322" name="Shape 3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2075" y="249925"/>
            <a:ext cx="1121350" cy="834975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Shape 323"/>
          <p:cNvSpPr txBox="1"/>
          <p:nvPr/>
        </p:nvSpPr>
        <p:spPr>
          <a:xfrm>
            <a:off x="1475275" y="465175"/>
            <a:ext cx="6738300" cy="108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pl" sz="4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Z A P R O S Z E N I E </a:t>
            </a:r>
          </a:p>
        </p:txBody>
      </p:sp>
      <p:sp>
        <p:nvSpPr>
          <p:cNvPr id="324" name="Shape 324"/>
          <p:cNvSpPr txBox="1"/>
          <p:nvPr/>
        </p:nvSpPr>
        <p:spPr>
          <a:xfrm>
            <a:off x="491750" y="1555075"/>
            <a:ext cx="85194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pl"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Serdecznie zapraszam na spotkanie SIECI, </a:t>
            </a:r>
            <a:br>
              <a:rPr lang="pl"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pl"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które odbędzie się 06.10. o godz. 18 .</a:t>
            </a:r>
          </a:p>
          <a:p>
            <a:pPr lvl="0" rtl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pl"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 </a:t>
            </a:r>
            <a:r>
              <a:rPr lang="pl" sz="2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„Dzielenie </a:t>
            </a:r>
            <a:r>
              <a:rPr lang="pl" sz="2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się</a:t>
            </a:r>
            <a:r>
              <a:rPr lang="pl" sz="2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dobrymi praktykami” </a:t>
            </a:r>
          </a:p>
          <a:p>
            <a:pPr lvl="0" rtl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pl" sz="2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Miejsce spotkania PPP nr 3 ul. Konfederacka 18 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Shape 329"/>
          <p:cNvSpPr txBox="1"/>
          <p:nvPr>
            <p:ph type="title"/>
          </p:nvPr>
        </p:nvSpPr>
        <p:spPr>
          <a:xfrm>
            <a:off x="98250" y="16350"/>
            <a:ext cx="8826600" cy="7545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pl"/>
              <a:t>ANNA RUDNICKA - ZABAWY PALUSZKOWE</a:t>
            </a:r>
          </a:p>
        </p:txBody>
      </p:sp>
      <p:pic>
        <p:nvPicPr>
          <p:cNvPr descr="20161006_181557.jpg" id="330" name="Shape 3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77824"/>
            <a:ext cx="9077554" cy="4465676"/>
          </a:xfrm>
          <a:prstGeom prst="rect">
            <a:avLst/>
          </a:prstGeom>
          <a:noFill/>
          <a:ln cap="flat" cmpd="sng" w="38100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descr="Bez tytułu.png" id="331" name="Shape 3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121350" cy="677825"/>
          </a:xfrm>
          <a:prstGeom prst="rect">
            <a:avLst/>
          </a:prstGeom>
          <a:noFill/>
          <a:ln cap="flat" cmpd="sng" w="9525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20161006_181605.jpg" id="336" name="Shape 3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77825"/>
            <a:ext cx="9144005" cy="4465676"/>
          </a:xfrm>
          <a:prstGeom prst="rect">
            <a:avLst/>
          </a:prstGeom>
          <a:noFill/>
          <a:ln cap="flat" cmpd="sng" w="28575">
            <a:solidFill>
              <a:srgbClr val="1155CC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descr="Bez tytułu.png" id="337" name="Shape 3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121350" cy="677825"/>
          </a:xfrm>
          <a:prstGeom prst="rect">
            <a:avLst/>
          </a:prstGeom>
          <a:noFill/>
          <a:ln cap="flat" cmpd="sng" w="9525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338" name="Shape 338"/>
          <p:cNvSpPr txBox="1"/>
          <p:nvPr/>
        </p:nvSpPr>
        <p:spPr>
          <a:xfrm>
            <a:off x="0" y="0"/>
            <a:ext cx="9037800" cy="67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pl"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ANNA RUDNICKA - ZABAWY PALUSZKOWE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ez tytułu.png" id="343" name="Shape 3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121350" cy="677825"/>
          </a:xfrm>
          <a:prstGeom prst="rect">
            <a:avLst/>
          </a:prstGeom>
          <a:noFill/>
          <a:ln cap="flat" cmpd="sng" w="9525">
            <a:solidFill>
              <a:srgbClr val="3C78D8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descr="20161006_181748.jpg" id="344" name="Shape 3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677825"/>
            <a:ext cx="9144005" cy="4465676"/>
          </a:xfrm>
          <a:prstGeom prst="rect">
            <a:avLst/>
          </a:prstGeom>
          <a:noFill/>
          <a:ln cap="flat" cmpd="sng" w="38100">
            <a:solidFill>
              <a:srgbClr val="1155CC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345" name="Shape 345"/>
          <p:cNvSpPr txBox="1"/>
          <p:nvPr/>
        </p:nvSpPr>
        <p:spPr>
          <a:xfrm>
            <a:off x="0" y="0"/>
            <a:ext cx="9144000" cy="61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pl"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ANNA RUDNICKA - ZABAWY PALUSZKOWE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Shape 350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pl"/>
              <a:t>ANNA RUDNICKA - ZABAWY PALUSZKOWE</a:t>
            </a:r>
          </a:p>
        </p:txBody>
      </p:sp>
      <p:pic>
        <p:nvPicPr>
          <p:cNvPr descr="20161006_181802.jpg" id="351" name="Shape 3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69900"/>
            <a:ext cx="9144005" cy="4473600"/>
          </a:xfrm>
          <a:prstGeom prst="rect">
            <a:avLst/>
          </a:prstGeom>
          <a:noFill/>
          <a:ln cap="flat" cmpd="sng" w="38100">
            <a:solidFill>
              <a:srgbClr val="1155CC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descr="Bez tytułu.png" id="352" name="Shape 3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-34500"/>
            <a:ext cx="1138974" cy="704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l" sz="3600">
                <a:solidFill>
                  <a:srgbClr val="20124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ANKIETA EWALUACYJNA </a:t>
            </a:r>
          </a:p>
        </p:txBody>
      </p:sp>
      <p:sp>
        <p:nvSpPr>
          <p:cNvPr id="90" name="Shape 90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indent="-419100" lvl="0" marL="457200" rtl="0">
              <a:spcBef>
                <a:spcPts val="0"/>
              </a:spcBef>
              <a:buSzPct val="100000"/>
              <a:buChar char="●"/>
            </a:pPr>
            <a:r>
              <a:rPr lang="pl" sz="3000"/>
              <a:t>mój potencjał</a:t>
            </a:r>
          </a:p>
          <a:p>
            <a:pPr indent="-419100" lvl="0" marL="457200" rtl="0">
              <a:spcBef>
                <a:spcPts val="0"/>
              </a:spcBef>
              <a:buSzPct val="100000"/>
              <a:buChar char="●"/>
            </a:pPr>
            <a:r>
              <a:rPr lang="pl" sz="3000"/>
              <a:t>co wnoszę</a:t>
            </a:r>
          </a:p>
          <a:p>
            <a:pPr indent="-419100" lvl="0" marL="457200">
              <a:spcBef>
                <a:spcPts val="0"/>
              </a:spcBef>
              <a:buSzPct val="100000"/>
              <a:buChar char="●"/>
            </a:pPr>
            <a:r>
              <a:rPr lang="pl" sz="3000"/>
              <a:t>moje oczekiwania</a:t>
            </a:r>
          </a:p>
        </p:txBody>
      </p:sp>
      <p:pic>
        <p:nvPicPr>
          <p:cNvPr descr="Bez tytułu.png" id="91" name="Shape 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675" y="97525"/>
            <a:ext cx="1121350" cy="834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Shape 357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pl"/>
              <a:t>JOANNA  ZAJĄC - ĆWICZENIA USPRAWNIAJĄCE BUZIĘ</a:t>
            </a:r>
          </a:p>
        </p:txBody>
      </p:sp>
      <p:pic>
        <p:nvPicPr>
          <p:cNvPr descr="20161006_182801.jpg" id="358" name="Shape 3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69900"/>
            <a:ext cx="9144005" cy="4473600"/>
          </a:xfrm>
          <a:prstGeom prst="rect">
            <a:avLst/>
          </a:prstGeom>
          <a:noFill/>
          <a:ln cap="flat" cmpd="sng" w="38100">
            <a:solidFill>
              <a:srgbClr val="FF00FF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descr="Bez tytułu.png" id="359" name="Shape 3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-34500"/>
            <a:ext cx="1138974" cy="704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Shape 364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pl"/>
              <a:t>JOANNA  ZAJĄC - ĆWICZENIA USPRAWNIAJĄCE BUZIĘ</a:t>
            </a:r>
          </a:p>
        </p:txBody>
      </p:sp>
      <p:pic>
        <p:nvPicPr>
          <p:cNvPr descr="20161006_182955.jpg" id="365" name="Shape 3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69900"/>
            <a:ext cx="9144005" cy="4473600"/>
          </a:xfrm>
          <a:prstGeom prst="rect">
            <a:avLst/>
          </a:prstGeom>
          <a:noFill/>
          <a:ln cap="flat" cmpd="sng" w="38100">
            <a:solidFill>
              <a:srgbClr val="FF00FF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descr="Bez tytułu.png" id="366" name="Shape 3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-34500"/>
            <a:ext cx="1138974" cy="704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Shape 371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pl"/>
              <a:t>JOANNA  ZAJĄC - ĆWICZENIA USPRAWNIAJĄCE BUZIĘ</a:t>
            </a:r>
          </a:p>
        </p:txBody>
      </p:sp>
      <p:pic>
        <p:nvPicPr>
          <p:cNvPr descr="20161006_183040.jpg" id="372" name="Shape 3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70850"/>
            <a:ext cx="9144005" cy="4319477"/>
          </a:xfrm>
          <a:prstGeom prst="rect">
            <a:avLst/>
          </a:prstGeom>
          <a:noFill/>
          <a:ln cap="flat" cmpd="sng" w="38100">
            <a:solidFill>
              <a:srgbClr val="FF00FF"/>
            </a:solidFill>
            <a:prstDash val="solid"/>
            <a:round/>
            <a:headEnd len="med" w="med" type="none"/>
            <a:tailEnd len="med" w="med" type="none"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pl"/>
              <a:t>RENATA OTWINOWSKA - OCENIANIE KSZTAŁTUJĄCE</a:t>
            </a:r>
          </a:p>
        </p:txBody>
      </p:sp>
      <p:pic>
        <p:nvPicPr>
          <p:cNvPr descr="20161006_190445.jpg" id="378" name="Shape 3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69900"/>
            <a:ext cx="9144005" cy="4473600"/>
          </a:xfrm>
          <a:prstGeom prst="rect">
            <a:avLst/>
          </a:prstGeom>
          <a:noFill/>
          <a:ln cap="flat" cmpd="sng" w="38100">
            <a:solidFill>
              <a:srgbClr val="674EA7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descr="Bez tytułu.png" id="379" name="Shape 3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-34500"/>
            <a:ext cx="1138974" cy="704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Shape 384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pl"/>
              <a:t>RENATA OTWINOWSKA - OCENIANIE KSZTAŁTUJĄCE</a:t>
            </a:r>
          </a:p>
        </p:txBody>
      </p:sp>
      <p:pic>
        <p:nvPicPr>
          <p:cNvPr descr="20161006_190454.jpg" id="385" name="Shape 3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69900"/>
            <a:ext cx="9144005" cy="4473600"/>
          </a:xfrm>
          <a:prstGeom prst="rect">
            <a:avLst/>
          </a:prstGeom>
          <a:noFill/>
          <a:ln cap="flat" cmpd="sng" w="38100">
            <a:solidFill>
              <a:srgbClr val="3D85C6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descr="Bez tytułu.png" id="386" name="Shape 3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-34500"/>
            <a:ext cx="1138974" cy="704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Shape 391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pl"/>
              <a:t>RENATA OTWINOWSKA - OCENIANIE KSZTAŁTUJĄCE</a:t>
            </a:r>
          </a:p>
        </p:txBody>
      </p:sp>
      <p:pic>
        <p:nvPicPr>
          <p:cNvPr descr="20161006_194520.jpg" id="392" name="Shape 3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69899"/>
            <a:ext cx="9144005" cy="4473600"/>
          </a:xfrm>
          <a:prstGeom prst="rect">
            <a:avLst/>
          </a:prstGeom>
          <a:noFill/>
          <a:ln cap="flat" cmpd="sng" w="38100">
            <a:solidFill>
              <a:srgbClr val="3D85C6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descr="Bez tytułu.png" id="393" name="Shape 3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-34500"/>
            <a:ext cx="1138974" cy="704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Shape 398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pl"/>
              <a:t>Ankieta ewaluacyjna po szkoleniu </a:t>
            </a:r>
          </a:p>
        </p:txBody>
      </p:sp>
      <p:sp>
        <p:nvSpPr>
          <p:cNvPr id="399" name="Shape 399"/>
          <p:cNvSpPr txBox="1"/>
          <p:nvPr>
            <p:ph idx="1" type="body"/>
          </p:nvPr>
        </p:nvSpPr>
        <p:spPr>
          <a:xfrm>
            <a:off x="0" y="1706375"/>
            <a:ext cx="8519700" cy="10725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AutoNum type="arabicPeriod"/>
            </a:pPr>
            <a:r>
              <a:rPr lang="pl"/>
              <a:t>Tematyka szkolenia dostosowana do zgłoszonych potrzeb.</a:t>
            </a:r>
          </a:p>
          <a:p>
            <a:pPr indent="-228600" lvl="0" marL="457200" rtl="0">
              <a:spcBef>
                <a:spcPts val="0"/>
              </a:spcBef>
              <a:buAutoNum type="arabicPeriod"/>
            </a:pPr>
            <a:r>
              <a:rPr lang="pl"/>
              <a:t>Dostosowanie czasu trwania zajęć do potrzeb uczestników.</a:t>
            </a:r>
          </a:p>
          <a:p>
            <a:pPr indent="-228600" lvl="0" marL="457200" rtl="0">
              <a:spcBef>
                <a:spcPts val="0"/>
              </a:spcBef>
              <a:buAutoNum type="arabicPeriod"/>
            </a:pPr>
            <a:r>
              <a:rPr lang="pl"/>
              <a:t>Przygotowanie materiałów dla uczestników.</a:t>
            </a:r>
          </a:p>
        </p:txBody>
      </p:sp>
      <p:pic>
        <p:nvPicPr>
          <p:cNvPr descr="Bez tytułu.png" id="400" name="Shape 4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675" y="97525"/>
            <a:ext cx="1121350" cy="83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Shape 4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71775" y="2451825"/>
            <a:ext cx="4072225" cy="2691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Shape 406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pl"/>
              <a:t>Ankieta ewaluacyjna</a:t>
            </a:r>
          </a:p>
        </p:txBody>
      </p:sp>
      <p:sp>
        <p:nvSpPr>
          <p:cNvPr id="407" name="Shape 407"/>
          <p:cNvSpPr txBox="1"/>
          <p:nvPr>
            <p:ph idx="1" type="body"/>
          </p:nvPr>
        </p:nvSpPr>
        <p:spPr>
          <a:xfrm>
            <a:off x="0" y="1919075"/>
            <a:ext cx="5631000" cy="2444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AutoNum type="arabicPeriod"/>
            </a:pPr>
            <a:r>
              <a:rPr lang="pl"/>
              <a:t>Przygotowanie merytoryczne.</a:t>
            </a:r>
          </a:p>
          <a:p>
            <a:pPr indent="-228600" lvl="0" marL="457200" rtl="0">
              <a:spcBef>
                <a:spcPts val="0"/>
              </a:spcBef>
              <a:buAutoNum type="arabicPeriod"/>
            </a:pPr>
            <a:r>
              <a:rPr lang="pl"/>
              <a:t>Realizacja celów szkolenia.</a:t>
            </a:r>
          </a:p>
          <a:p>
            <a:pPr indent="-228600" lvl="0" marL="457200" rtl="0">
              <a:spcBef>
                <a:spcPts val="0"/>
              </a:spcBef>
              <a:buAutoNum type="arabicPeriod"/>
            </a:pPr>
            <a:r>
              <a:rPr lang="pl"/>
              <a:t>Sposób prowadzenia.</a:t>
            </a:r>
          </a:p>
          <a:p>
            <a:pPr indent="-228600" lvl="0" marL="457200" rtl="0">
              <a:spcBef>
                <a:spcPts val="0"/>
              </a:spcBef>
              <a:buAutoNum type="arabicPeriod"/>
            </a:pPr>
            <a:r>
              <a:rPr lang="pl"/>
              <a:t>Odpowiadanie na potrzeby zgłaszane </a:t>
            </a:r>
            <a:br>
              <a:rPr lang="pl"/>
            </a:br>
            <a:r>
              <a:rPr lang="pl"/>
              <a:t>przez uczestników zgodnie z tematyk</a:t>
            </a:r>
            <a:r>
              <a:rPr lang="pl">
                <a:latin typeface="Arial"/>
                <a:ea typeface="Arial"/>
                <a:cs typeface="Arial"/>
                <a:sym typeface="Arial"/>
              </a:rPr>
              <a:t>ą</a:t>
            </a:r>
            <a:br>
              <a:rPr lang="pl">
                <a:latin typeface="Arial"/>
                <a:ea typeface="Arial"/>
                <a:cs typeface="Arial"/>
                <a:sym typeface="Arial"/>
              </a:rPr>
            </a:br>
            <a:r>
              <a:rPr lang="pl"/>
              <a:t>szkolenia.</a:t>
            </a:r>
          </a:p>
          <a:p>
            <a:pPr indent="-228600" lvl="0" marL="457200" rtl="0">
              <a:spcBef>
                <a:spcPts val="0"/>
              </a:spcBef>
              <a:buAutoNum type="arabicPeriod"/>
            </a:pPr>
            <a:r>
              <a:rPr lang="pl"/>
              <a:t>Merytoryczne prowadzenie. </a:t>
            </a:r>
          </a:p>
        </p:txBody>
      </p:sp>
      <p:pic>
        <p:nvPicPr>
          <p:cNvPr descr="Bez tytułu.png" id="408" name="Shape 4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675" y="97525"/>
            <a:ext cx="1121350" cy="83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Shape 40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57199" y="1998774"/>
            <a:ext cx="4586799" cy="3144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Shape 414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pl"/>
              <a:t>Ankieta ewaluacyjna</a:t>
            </a:r>
          </a:p>
        </p:txBody>
      </p:sp>
      <p:sp>
        <p:nvSpPr>
          <p:cNvPr id="415" name="Shape 415"/>
          <p:cNvSpPr txBox="1"/>
          <p:nvPr>
            <p:ph idx="1" type="body"/>
          </p:nvPr>
        </p:nvSpPr>
        <p:spPr>
          <a:xfrm>
            <a:off x="471900" y="1682000"/>
            <a:ext cx="8222100" cy="3388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pl"/>
              <a:t>Co było najmocniejszą stroną szkolenia?</a:t>
            </a:r>
          </a:p>
          <a:p>
            <a:pPr indent="-228600" lvl="0" marL="457200" rtl="0">
              <a:lnSpc>
                <a:spcPct val="100000"/>
              </a:lnSpc>
              <a:spcBef>
                <a:spcPts val="0"/>
              </a:spcBef>
            </a:pPr>
            <a:r>
              <a:rPr lang="pl"/>
              <a:t>łatwy przekaz</a:t>
            </a:r>
          </a:p>
          <a:p>
            <a:pPr indent="-228600" lvl="0" marL="457200" rtl="0">
              <a:lnSpc>
                <a:spcPct val="100000"/>
              </a:lnSpc>
              <a:spcBef>
                <a:spcPts val="0"/>
              </a:spcBef>
            </a:pPr>
            <a:r>
              <a:rPr lang="pl"/>
              <a:t>tematyka sposób prowadzenia</a:t>
            </a:r>
          </a:p>
          <a:p>
            <a:pPr indent="-228600" lvl="0" marL="457200" rtl="0">
              <a:lnSpc>
                <a:spcPct val="100000"/>
              </a:lnSpc>
              <a:spcBef>
                <a:spcPts val="0"/>
              </a:spcBef>
            </a:pPr>
            <a:r>
              <a:rPr lang="pl"/>
              <a:t>praktyka</a:t>
            </a:r>
          </a:p>
          <a:p>
            <a:pPr indent="-228600" lvl="0" marL="457200" rtl="0">
              <a:lnSpc>
                <a:spcPct val="100000"/>
              </a:lnSpc>
              <a:spcBef>
                <a:spcPts val="0"/>
              </a:spcBef>
            </a:pPr>
            <a:r>
              <a:rPr lang="pl"/>
              <a:t>ciekawe i nowe pomysły</a:t>
            </a:r>
          </a:p>
          <a:p>
            <a:pPr indent="-228600" lvl="0" marL="457200" rtl="0">
              <a:lnSpc>
                <a:spcPct val="100000"/>
              </a:lnSpc>
              <a:spcBef>
                <a:spcPts val="0"/>
              </a:spcBef>
            </a:pPr>
            <a:r>
              <a:rPr lang="pl"/>
              <a:t>otwartość, możliwość dyskusji, aktywizacja uczestników</a:t>
            </a:r>
          </a:p>
          <a:p>
            <a:pPr indent="-228600" lvl="0" marL="457200" rtl="0">
              <a:lnSpc>
                <a:spcPct val="100000"/>
              </a:lnSpc>
              <a:spcBef>
                <a:spcPts val="0"/>
              </a:spcBef>
            </a:pPr>
            <a:r>
              <a:rPr lang="pl"/>
              <a:t>ciekawa tematyka</a:t>
            </a:r>
            <a:br>
              <a:rPr lang="pl"/>
            </a:br>
            <a:r>
              <a:rPr lang="pl"/>
              <a:t>Co było </a:t>
            </a:r>
            <a:r>
              <a:rPr lang="pl">
                <a:latin typeface="Arial"/>
                <a:ea typeface="Arial"/>
                <a:cs typeface="Arial"/>
                <a:sym typeface="Arial"/>
              </a:rPr>
              <a:t>słabą</a:t>
            </a:r>
            <a:r>
              <a:rPr lang="pl" sz="240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l"/>
              <a:t>stron</a:t>
            </a:r>
            <a:r>
              <a:rPr lang="pl">
                <a:latin typeface="Arial"/>
                <a:ea typeface="Arial"/>
                <a:cs typeface="Arial"/>
                <a:sym typeface="Arial"/>
              </a:rPr>
              <a:t>ą</a:t>
            </a:r>
            <a:r>
              <a:rPr lang="pl"/>
              <a:t>?</a:t>
            </a:r>
          </a:p>
          <a:p>
            <a:pPr indent="-228600" lvl="0" marL="457200" rtl="0">
              <a:lnSpc>
                <a:spcPct val="100000"/>
              </a:lnSpc>
              <a:spcBef>
                <a:spcPts val="0"/>
              </a:spcBef>
            </a:pPr>
            <a:r>
              <a:rPr lang="pl"/>
              <a:t>----------------------------------</a:t>
            </a:r>
          </a:p>
        </p:txBody>
      </p:sp>
      <p:pic>
        <p:nvPicPr>
          <p:cNvPr descr="Bez tytułu.png" id="416" name="Shape 4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675" y="97525"/>
            <a:ext cx="1121350" cy="834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Shape 421"/>
          <p:cNvSpPr txBox="1"/>
          <p:nvPr>
            <p:ph type="ctrTitle"/>
          </p:nvPr>
        </p:nvSpPr>
        <p:spPr>
          <a:xfrm>
            <a:off x="293025" y="697950"/>
            <a:ext cx="8222100" cy="9336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pl"/>
              <a:t>Z A P R O S Z E N I E </a:t>
            </a:r>
          </a:p>
        </p:txBody>
      </p:sp>
      <p:sp>
        <p:nvSpPr>
          <p:cNvPr id="422" name="Shape 422"/>
          <p:cNvSpPr txBox="1"/>
          <p:nvPr>
            <p:ph idx="1" type="subTitle"/>
          </p:nvPr>
        </p:nvSpPr>
        <p:spPr>
          <a:xfrm>
            <a:off x="460950" y="1790693"/>
            <a:ext cx="8222100" cy="2450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pl" sz="2400"/>
              <a:t>Serdecznie zapraszam na szkolenie z ekspertem, </a:t>
            </a:r>
            <a:br>
              <a:rPr lang="pl" sz="2400"/>
            </a:br>
            <a:r>
              <a:rPr lang="pl" sz="2400"/>
              <a:t>które odbędzie się 27 października .</a:t>
            </a:r>
          </a:p>
          <a:p>
            <a:pPr lvl="0" rtl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pl" sz="2400"/>
              <a:t>Temat :  </a:t>
            </a:r>
            <a:r>
              <a:rPr lang="pl" sz="2400">
                <a:latin typeface="Times New Roman"/>
                <a:ea typeface="Times New Roman"/>
                <a:cs typeface="Times New Roman"/>
                <a:sym typeface="Times New Roman"/>
              </a:rPr>
              <a:t>„Techniki pracy z uczniem trudnym” </a:t>
            </a:r>
          </a:p>
          <a:p>
            <a:pPr lvl="0" rtl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pl" sz="2400">
                <a:latin typeface="Times New Roman"/>
                <a:ea typeface="Times New Roman"/>
                <a:cs typeface="Times New Roman"/>
                <a:sym typeface="Times New Roman"/>
              </a:rPr>
              <a:t>Miejsce szkolenia PPP nr 3 ul. Konfederacka 18 </a:t>
            </a:r>
          </a:p>
          <a:p>
            <a:pPr lvl="0" rtl="0" algn="ctr">
              <a:lnSpc>
                <a:spcPct val="150000"/>
              </a:lnSpc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descr="Bez tytułu.png" id="423" name="Shape 4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675" y="97525"/>
            <a:ext cx="1121350" cy="834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b="1" lang="pl" sz="3600"/>
              <a:t>ANKIETA EWALUACYJNA </a:t>
            </a:r>
          </a:p>
        </p:txBody>
      </p:sp>
      <p:pic>
        <p:nvPicPr>
          <p:cNvPr descr="Balon, Panas, Transportasi" id="97" name="Shape 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8775" y="853175"/>
            <a:ext cx="2352375" cy="2881299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Shape 98"/>
          <p:cNvSpPr txBox="1"/>
          <p:nvPr/>
        </p:nvSpPr>
        <p:spPr>
          <a:xfrm>
            <a:off x="231562" y="3949050"/>
            <a:ext cx="3000000" cy="92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pl" sz="48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BALON</a:t>
            </a:r>
          </a:p>
        </p:txBody>
      </p:sp>
      <p:sp>
        <p:nvSpPr>
          <p:cNvPr id="99" name="Shape 99"/>
          <p:cNvSpPr txBox="1"/>
          <p:nvPr/>
        </p:nvSpPr>
        <p:spPr>
          <a:xfrm>
            <a:off x="3534625" y="853175"/>
            <a:ext cx="4400100" cy="78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lnSpc>
                <a:spcPct val="120000"/>
              </a:lnSpc>
              <a:spcBef>
                <a:spcPts val="0"/>
              </a:spcBef>
              <a:buNone/>
            </a:pPr>
            <a:r>
              <a:rPr b="1" lang="pl" sz="24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Czasza: </a:t>
            </a:r>
            <a:r>
              <a:rPr lang="pl" sz="24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jakie mamy potrzeby,</a:t>
            </a:r>
          </a:p>
          <a:p>
            <a:pPr lvl="0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pl" sz="24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aby rozwój był możliwy ?</a:t>
            </a:r>
          </a:p>
        </p:txBody>
      </p:sp>
      <p:cxnSp>
        <p:nvCxnSpPr>
          <p:cNvPr id="100" name="Shape 100"/>
          <p:cNvCxnSpPr>
            <a:endCxn id="99" idx="1"/>
          </p:cNvCxnSpPr>
          <p:nvPr/>
        </p:nvCxnSpPr>
        <p:spPr>
          <a:xfrm flipH="1" rot="10800000">
            <a:off x="2547325" y="1243175"/>
            <a:ext cx="987300" cy="426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101" name="Shape 101"/>
          <p:cNvCxnSpPr/>
          <p:nvPr/>
        </p:nvCxnSpPr>
        <p:spPr>
          <a:xfrm flipH="1" rot="10800000">
            <a:off x="1633250" y="2425400"/>
            <a:ext cx="2949600" cy="926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102" name="Shape 102"/>
          <p:cNvSpPr txBox="1"/>
          <p:nvPr/>
        </p:nvSpPr>
        <p:spPr>
          <a:xfrm>
            <a:off x="4521900" y="3534575"/>
            <a:ext cx="4509600" cy="68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lnSpc>
                <a:spcPct val="128399"/>
              </a:lnSpc>
              <a:spcBef>
                <a:spcPts val="0"/>
              </a:spcBef>
              <a:buNone/>
            </a:pPr>
            <a:r>
              <a:rPr b="1" lang="pl" sz="2400">
                <a:solidFill>
                  <a:srgbClr val="674EA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Balast: </a:t>
            </a:r>
            <a:r>
              <a:rPr lang="pl" sz="2400">
                <a:solidFill>
                  <a:srgbClr val="674EA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obszary do rozwoju?</a:t>
            </a:r>
          </a:p>
        </p:txBody>
      </p:sp>
      <p:cxnSp>
        <p:nvCxnSpPr>
          <p:cNvPr id="103" name="Shape 103"/>
          <p:cNvCxnSpPr>
            <a:stCxn id="97" idx="2"/>
            <a:endCxn id="102" idx="1"/>
          </p:cNvCxnSpPr>
          <p:nvPr/>
        </p:nvCxnSpPr>
        <p:spPr>
          <a:xfrm>
            <a:off x="1614962" y="3734474"/>
            <a:ext cx="2907000" cy="141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104" name="Shape 104"/>
          <p:cNvSpPr txBox="1"/>
          <p:nvPr/>
        </p:nvSpPr>
        <p:spPr>
          <a:xfrm>
            <a:off x="4485325" y="3522450"/>
            <a:ext cx="4558500" cy="68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5" name="Shape 105"/>
          <p:cNvSpPr txBox="1"/>
          <p:nvPr/>
        </p:nvSpPr>
        <p:spPr>
          <a:xfrm>
            <a:off x="4582850" y="1916075"/>
            <a:ext cx="3000000" cy="92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pl" sz="24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Kosz:</a:t>
            </a:r>
            <a:r>
              <a:rPr lang="pl" sz="24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co wnoszę ?</a:t>
            </a:r>
          </a:p>
        </p:txBody>
      </p:sp>
      <p:pic>
        <p:nvPicPr>
          <p:cNvPr descr="Bez tytułu.png" id="106" name="Shape 10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9675" y="97525"/>
            <a:ext cx="987300" cy="7351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Shape 428"/>
          <p:cNvSpPr txBox="1"/>
          <p:nvPr>
            <p:ph type="title"/>
          </p:nvPr>
        </p:nvSpPr>
        <p:spPr>
          <a:xfrm>
            <a:off x="460950" y="2065350"/>
            <a:ext cx="8600100" cy="1012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pl"/>
              <a:t>Szkolenie z ekspertem</a:t>
            </a:r>
            <a:br>
              <a:rPr lang="pl"/>
            </a:br>
            <a:r>
              <a:rPr lang="pl"/>
              <a:t>“Techniki pracy z uczniem trudnym”</a:t>
            </a:r>
          </a:p>
          <a:p>
            <a:pPr lvl="0" algn="ctr">
              <a:spcBef>
                <a:spcPts val="0"/>
              </a:spcBef>
              <a:buNone/>
            </a:pPr>
            <a:r>
              <a:rPr lang="pl"/>
              <a:t>Magdalena Wolańska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ez tytułu.png" id="433" name="Shape 4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34500"/>
            <a:ext cx="1138974" cy="7043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20161027_183535.jpg" id="434" name="Shape 4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175" y="669900"/>
            <a:ext cx="9090826" cy="4473600"/>
          </a:xfrm>
          <a:prstGeom prst="rect">
            <a:avLst/>
          </a:prstGeom>
          <a:noFill/>
          <a:ln cap="flat" cmpd="sng" w="38100">
            <a:solidFill>
              <a:srgbClr val="3D85C6"/>
            </a:solidFill>
            <a:prstDash val="solid"/>
            <a:round/>
            <a:headEnd len="med" w="med" type="none"/>
            <a:tailEnd len="med" w="med" type="none"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ez tytułu.png" id="439" name="Shape 4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34500"/>
            <a:ext cx="1138974" cy="7043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20161027_183541.jpg" id="440" name="Shape 4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669900"/>
            <a:ext cx="9144005" cy="4473600"/>
          </a:xfrm>
          <a:prstGeom prst="rect">
            <a:avLst/>
          </a:prstGeom>
          <a:noFill/>
          <a:ln cap="flat" cmpd="sng" w="38100">
            <a:solidFill>
              <a:srgbClr val="3D85C6"/>
            </a:solidFill>
            <a:prstDash val="solid"/>
            <a:round/>
            <a:headEnd len="med" w="med" type="none"/>
            <a:tailEnd len="med" w="med" type="none"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ez tytułu.png" id="445" name="Shape 4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34500"/>
            <a:ext cx="1138974" cy="7043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20161027_185631.jpg" id="446" name="Shape 4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669900"/>
            <a:ext cx="9144005" cy="4473600"/>
          </a:xfrm>
          <a:prstGeom prst="rect">
            <a:avLst/>
          </a:prstGeom>
          <a:noFill/>
          <a:ln cap="flat" cmpd="sng" w="38100">
            <a:solidFill>
              <a:srgbClr val="3D85C6"/>
            </a:solidFill>
            <a:prstDash val="solid"/>
            <a:round/>
            <a:headEnd len="med" w="med" type="none"/>
            <a:tailEnd len="med" w="med" type="none"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ez tytułu.png" id="451" name="Shape 4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34500"/>
            <a:ext cx="1138974" cy="7043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20161027_185635.jpg" id="452" name="Shape 4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175" y="669899"/>
            <a:ext cx="9090826" cy="4473600"/>
          </a:xfrm>
          <a:prstGeom prst="rect">
            <a:avLst/>
          </a:prstGeom>
          <a:noFill/>
          <a:ln cap="flat" cmpd="sng" w="38100">
            <a:solidFill>
              <a:srgbClr val="3D85C6"/>
            </a:solidFill>
            <a:prstDash val="solid"/>
            <a:round/>
            <a:headEnd len="med" w="med" type="none"/>
            <a:tailEnd len="med" w="med" type="none"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Shape 457"/>
          <p:cNvSpPr txBox="1"/>
          <p:nvPr>
            <p:ph type="title"/>
          </p:nvPr>
        </p:nvSpPr>
        <p:spPr>
          <a:xfrm>
            <a:off x="2006900" y="16350"/>
            <a:ext cx="6313200" cy="602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pl"/>
              <a:t>STEFAN CZEKA :-)</a:t>
            </a:r>
          </a:p>
        </p:txBody>
      </p:sp>
      <p:pic>
        <p:nvPicPr>
          <p:cNvPr descr="20161027_185642.jpg" id="458" name="Shape 4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69900"/>
            <a:ext cx="9144005" cy="4473600"/>
          </a:xfrm>
          <a:prstGeom prst="rect">
            <a:avLst/>
          </a:prstGeom>
          <a:noFill/>
          <a:ln cap="flat" cmpd="sng" w="38100">
            <a:solidFill>
              <a:srgbClr val="3D85C6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descr="Bez tytułu.png" id="459" name="Shape 4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-34500"/>
            <a:ext cx="1138974" cy="704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ez tytułu.png" id="464" name="Shape 4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34500"/>
            <a:ext cx="1138974" cy="7043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20161027_190000.jpg" id="465" name="Shape 4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175" y="669900"/>
            <a:ext cx="9090826" cy="4473600"/>
          </a:xfrm>
          <a:prstGeom prst="rect">
            <a:avLst/>
          </a:prstGeom>
          <a:noFill/>
          <a:ln cap="flat" cmpd="sng" w="38100">
            <a:solidFill>
              <a:srgbClr val="3D85C6"/>
            </a:solidFill>
            <a:prstDash val="solid"/>
            <a:round/>
            <a:headEnd len="med" w="med" type="none"/>
            <a:tailEnd len="med" w="med" type="none"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ez tytułu.png" id="470" name="Shape 4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34500"/>
            <a:ext cx="1138974" cy="7043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20161027_194237.jpg" id="471" name="Shape 4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669900"/>
            <a:ext cx="9144005" cy="4473600"/>
          </a:xfrm>
          <a:prstGeom prst="rect">
            <a:avLst/>
          </a:prstGeom>
          <a:noFill/>
          <a:ln cap="flat" cmpd="sng" w="38100">
            <a:solidFill>
              <a:srgbClr val="3D85C6"/>
            </a:solidFill>
            <a:prstDash val="solid"/>
            <a:round/>
            <a:headEnd len="med" w="med" type="none"/>
            <a:tailEnd len="med" w="med" type="none"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Shape 476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descr="20161027_183520.jpg" id="477" name="Shape 4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19049"/>
            <a:ext cx="9144005" cy="4524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Shape 482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pl"/>
              <a:t>Ankieta ewaluacyjna po szkoleniu </a:t>
            </a:r>
          </a:p>
        </p:txBody>
      </p:sp>
      <p:sp>
        <p:nvSpPr>
          <p:cNvPr id="483" name="Shape 483"/>
          <p:cNvSpPr txBox="1"/>
          <p:nvPr>
            <p:ph idx="1" type="body"/>
          </p:nvPr>
        </p:nvSpPr>
        <p:spPr>
          <a:xfrm>
            <a:off x="0" y="1706375"/>
            <a:ext cx="8519700" cy="10725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AutoNum type="arabicPeriod"/>
            </a:pPr>
            <a:r>
              <a:rPr lang="pl"/>
              <a:t>Tematyka szkolenia dostosowana do zgłoszonych potrzeb.</a:t>
            </a:r>
          </a:p>
          <a:p>
            <a:pPr indent="-228600" lvl="0" marL="457200" rtl="0">
              <a:spcBef>
                <a:spcPts val="0"/>
              </a:spcBef>
              <a:buAutoNum type="arabicPeriod"/>
            </a:pPr>
            <a:r>
              <a:rPr lang="pl"/>
              <a:t>Dostosowanie czasu trwania zajęć do potrzeb uczestników.</a:t>
            </a:r>
          </a:p>
          <a:p>
            <a:pPr indent="-228600" lvl="0" marL="457200" rtl="0">
              <a:spcBef>
                <a:spcPts val="0"/>
              </a:spcBef>
              <a:buAutoNum type="arabicPeriod"/>
            </a:pPr>
            <a:r>
              <a:rPr lang="pl"/>
              <a:t>Przygotowanie materiałów dla uczestników.</a:t>
            </a:r>
          </a:p>
        </p:txBody>
      </p:sp>
      <p:pic>
        <p:nvPicPr>
          <p:cNvPr descr="Bez tytułu.png" id="484" name="Shape 4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675" y="97525"/>
            <a:ext cx="1121350" cy="83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Shape 4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16849" y="2517650"/>
            <a:ext cx="3933874" cy="2559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ludek.jpg" id="111" name="Shape 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0374" y="1145700"/>
            <a:ext cx="2813924" cy="3839349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Shape 112"/>
          <p:cNvSpPr txBox="1"/>
          <p:nvPr/>
        </p:nvSpPr>
        <p:spPr>
          <a:xfrm>
            <a:off x="645975" y="109700"/>
            <a:ext cx="7459500" cy="63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pl" sz="3600">
                <a:solidFill>
                  <a:srgbClr val="20124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PRACUJEMY W GRUPACH</a:t>
            </a:r>
          </a:p>
        </p:txBody>
      </p:sp>
      <p:sp>
        <p:nvSpPr>
          <p:cNvPr id="113" name="Shape 113"/>
          <p:cNvSpPr txBox="1"/>
          <p:nvPr/>
        </p:nvSpPr>
        <p:spPr>
          <a:xfrm>
            <a:off x="5667600" y="926325"/>
            <a:ext cx="2279100" cy="101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l" sz="1800">
                <a:solidFill>
                  <a:srgbClr val="20124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Głowa – wiedza</a:t>
            </a:r>
          </a:p>
        </p:txBody>
      </p:sp>
      <p:sp>
        <p:nvSpPr>
          <p:cNvPr id="114" name="Shape 114"/>
          <p:cNvSpPr txBox="1"/>
          <p:nvPr/>
        </p:nvSpPr>
        <p:spPr>
          <a:xfrm>
            <a:off x="5728525" y="1937925"/>
            <a:ext cx="2583900" cy="63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l" sz="1800">
                <a:solidFill>
                  <a:srgbClr val="20124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Ręce-  umiejętności</a:t>
            </a:r>
          </a:p>
        </p:txBody>
      </p:sp>
      <p:sp>
        <p:nvSpPr>
          <p:cNvPr id="115" name="Shape 115"/>
          <p:cNvSpPr txBox="1"/>
          <p:nvPr/>
        </p:nvSpPr>
        <p:spPr>
          <a:xfrm>
            <a:off x="5667600" y="2852037"/>
            <a:ext cx="2155500" cy="63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l" sz="1800">
                <a:solidFill>
                  <a:srgbClr val="20124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Tułów – emocje</a:t>
            </a:r>
          </a:p>
        </p:txBody>
      </p:sp>
      <p:sp>
        <p:nvSpPr>
          <p:cNvPr id="116" name="Shape 116"/>
          <p:cNvSpPr txBox="1"/>
          <p:nvPr/>
        </p:nvSpPr>
        <p:spPr>
          <a:xfrm>
            <a:off x="5667600" y="3766150"/>
            <a:ext cx="2876400" cy="63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l" sz="1800">
                <a:solidFill>
                  <a:srgbClr val="20124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Nogi  - co jeszcze?</a:t>
            </a:r>
          </a:p>
        </p:txBody>
      </p:sp>
      <p:cxnSp>
        <p:nvCxnSpPr>
          <p:cNvPr id="117" name="Shape 117"/>
          <p:cNvCxnSpPr>
            <a:endCxn id="113" idx="1"/>
          </p:cNvCxnSpPr>
          <p:nvPr/>
        </p:nvCxnSpPr>
        <p:spPr>
          <a:xfrm flipH="1" rot="10800000">
            <a:off x="2254800" y="1432125"/>
            <a:ext cx="3412800" cy="140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118" name="Shape 118"/>
          <p:cNvCxnSpPr>
            <a:endCxn id="114" idx="1"/>
          </p:cNvCxnSpPr>
          <p:nvPr/>
        </p:nvCxnSpPr>
        <p:spPr>
          <a:xfrm flipH="1" rot="10800000">
            <a:off x="2754625" y="2254875"/>
            <a:ext cx="2973900" cy="426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119" name="Shape 119"/>
          <p:cNvCxnSpPr>
            <a:endCxn id="115" idx="1"/>
          </p:cNvCxnSpPr>
          <p:nvPr/>
        </p:nvCxnSpPr>
        <p:spPr>
          <a:xfrm>
            <a:off x="1925700" y="3047187"/>
            <a:ext cx="3741900" cy="121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120" name="Shape 120"/>
          <p:cNvCxnSpPr>
            <a:endCxn id="116" idx="1"/>
          </p:cNvCxnSpPr>
          <p:nvPr/>
        </p:nvCxnSpPr>
        <p:spPr>
          <a:xfrm flipH="1" rot="10800000">
            <a:off x="2388900" y="4083100"/>
            <a:ext cx="3278700" cy="36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pic>
        <p:nvPicPr>
          <p:cNvPr descr="Bez tytułu.png" id="121" name="Shape 1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9675" y="97525"/>
            <a:ext cx="1023850" cy="762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Shape 490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pl"/>
              <a:t>Ankieta ewaluacyjna</a:t>
            </a:r>
          </a:p>
        </p:txBody>
      </p:sp>
      <p:sp>
        <p:nvSpPr>
          <p:cNvPr id="491" name="Shape 491"/>
          <p:cNvSpPr txBox="1"/>
          <p:nvPr>
            <p:ph idx="1" type="body"/>
          </p:nvPr>
        </p:nvSpPr>
        <p:spPr>
          <a:xfrm>
            <a:off x="0" y="1919075"/>
            <a:ext cx="5631000" cy="2444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AutoNum type="arabicPeriod"/>
            </a:pPr>
            <a:r>
              <a:rPr lang="pl"/>
              <a:t>Przygotowanie merytoryczne.</a:t>
            </a:r>
          </a:p>
          <a:p>
            <a:pPr indent="-228600" lvl="0" marL="457200" rtl="0">
              <a:spcBef>
                <a:spcPts val="0"/>
              </a:spcBef>
              <a:buAutoNum type="arabicPeriod"/>
            </a:pPr>
            <a:r>
              <a:rPr lang="pl"/>
              <a:t>Realizacja celów szkolenia.</a:t>
            </a:r>
          </a:p>
          <a:p>
            <a:pPr indent="-228600" lvl="0" marL="457200" rtl="0">
              <a:spcBef>
                <a:spcPts val="0"/>
              </a:spcBef>
              <a:buAutoNum type="arabicPeriod"/>
            </a:pPr>
            <a:r>
              <a:rPr lang="pl"/>
              <a:t>Sposób prowadzenia.</a:t>
            </a:r>
          </a:p>
          <a:p>
            <a:pPr indent="-228600" lvl="0" marL="457200" rtl="0">
              <a:spcBef>
                <a:spcPts val="0"/>
              </a:spcBef>
              <a:buAutoNum type="arabicPeriod"/>
            </a:pPr>
            <a:r>
              <a:rPr lang="pl"/>
              <a:t>Odpowiadanie na potrzeby zgłaszane </a:t>
            </a:r>
            <a:br>
              <a:rPr lang="pl"/>
            </a:br>
            <a:r>
              <a:rPr lang="pl"/>
              <a:t>przez uczestników zgodnie z tematyk</a:t>
            </a:r>
            <a:r>
              <a:rPr lang="pl">
                <a:latin typeface="Arial"/>
                <a:ea typeface="Arial"/>
                <a:cs typeface="Arial"/>
                <a:sym typeface="Arial"/>
              </a:rPr>
              <a:t>ą</a:t>
            </a:r>
            <a:br>
              <a:rPr lang="pl">
                <a:latin typeface="Arial"/>
                <a:ea typeface="Arial"/>
                <a:cs typeface="Arial"/>
                <a:sym typeface="Arial"/>
              </a:rPr>
            </a:br>
            <a:r>
              <a:rPr lang="pl"/>
              <a:t>szkolenia.</a:t>
            </a:r>
          </a:p>
          <a:p>
            <a:pPr indent="-228600" lvl="0" marL="457200" rtl="0">
              <a:spcBef>
                <a:spcPts val="0"/>
              </a:spcBef>
              <a:buAutoNum type="arabicPeriod"/>
            </a:pPr>
            <a:r>
              <a:rPr lang="pl"/>
              <a:t>Merytoryczne prowadzenie. </a:t>
            </a:r>
          </a:p>
        </p:txBody>
      </p:sp>
      <p:pic>
        <p:nvPicPr>
          <p:cNvPr descr="Bez tytułu.png" id="492" name="Shape 4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675" y="97525"/>
            <a:ext cx="1121350" cy="83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Shape 4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30550" y="1732275"/>
            <a:ext cx="4613450" cy="3411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Shape 498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pl"/>
              <a:t>Ankieta ewaluacyjna</a:t>
            </a:r>
          </a:p>
        </p:txBody>
      </p:sp>
      <p:sp>
        <p:nvSpPr>
          <p:cNvPr id="499" name="Shape 499"/>
          <p:cNvSpPr txBox="1"/>
          <p:nvPr>
            <p:ph idx="1" type="body"/>
          </p:nvPr>
        </p:nvSpPr>
        <p:spPr>
          <a:xfrm>
            <a:off x="460950" y="1755300"/>
            <a:ext cx="8222100" cy="3388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45720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Co było najmocniejszą stroną szkolenia?</a:t>
            </a:r>
          </a:p>
          <a:p>
            <a: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●"/>
            </a:pPr>
            <a:r>
              <a:rPr lang="pl"/>
              <a:t>kreatywność i merytoryczność prowadzącej</a:t>
            </a:r>
          </a:p>
          <a:p>
            <a:pPr indent="-228600" lvl="0" marL="457200" rtl="0">
              <a:lnSpc>
                <a:spcPct val="100000"/>
              </a:lnSpc>
              <a:spcBef>
                <a:spcPts val="0"/>
              </a:spcBef>
              <a:buChar char="●"/>
            </a:pPr>
            <a:r>
              <a:rPr lang="pl"/>
              <a:t>miła atmosfera podczas zajęć</a:t>
            </a:r>
          </a:p>
          <a:p>
            <a:pPr indent="-228600" lvl="0" marL="457200" rtl="0">
              <a:lnSpc>
                <a:spcPct val="100000"/>
              </a:lnSpc>
              <a:spcBef>
                <a:spcPts val="0"/>
              </a:spcBef>
              <a:buChar char="●"/>
            </a:pPr>
            <a:r>
              <a:rPr lang="pl"/>
              <a:t>komunikatywność prowadzącego</a:t>
            </a:r>
          </a:p>
          <a:p>
            <a:pPr indent="-228600" lvl="0" marL="457200" rtl="0">
              <a:lnSpc>
                <a:spcPct val="100000"/>
              </a:lnSpc>
              <a:spcBef>
                <a:spcPts val="0"/>
              </a:spcBef>
              <a:buChar char="●"/>
            </a:pPr>
            <a:r>
              <a:rPr lang="pl"/>
              <a:t>praktyczne porady</a:t>
            </a:r>
          </a:p>
          <a:p>
            <a:pPr indent="-228600" lvl="0" marL="457200" rtl="0">
              <a:lnSpc>
                <a:spcPct val="100000"/>
              </a:lnSpc>
              <a:spcBef>
                <a:spcPts val="0"/>
              </a:spcBef>
              <a:buChar char="●"/>
            </a:pPr>
            <a:r>
              <a:rPr lang="pl"/>
              <a:t>doskonała relacja </a:t>
            </a:r>
          </a:p>
          <a:p>
            <a:pPr indent="-228600" lvl="0" marL="457200" rtl="0">
              <a:lnSpc>
                <a:spcPct val="100000"/>
              </a:lnSpc>
              <a:spcBef>
                <a:spcPts val="0"/>
              </a:spcBef>
              <a:buChar char="●"/>
            </a:pPr>
            <a:r>
              <a:rPr lang="pl"/>
              <a:t>ważny temat, ciekawe pomysły </a:t>
            </a:r>
          </a:p>
          <a:p>
            <a:pPr indent="-228600" lvl="0" marL="457200" rtl="0">
              <a:lnSpc>
                <a:spcPct val="100000"/>
              </a:lnSpc>
              <a:spcBef>
                <a:spcPts val="0"/>
              </a:spcBef>
              <a:buChar char="●"/>
            </a:pPr>
            <a:r>
              <a:rPr lang="pl"/>
              <a:t>duża ilość pomysłów do pracy z dzieckiem</a:t>
            </a:r>
          </a:p>
          <a:p>
            <a:pPr indent="-228600" lvl="0" marL="457200" rtl="0">
              <a:lnSpc>
                <a:spcPct val="100000"/>
              </a:lnSpc>
              <a:spcBef>
                <a:spcPts val="0"/>
              </a:spcBef>
              <a:buChar char="●"/>
            </a:pPr>
            <a:r>
              <a:rPr lang="pl"/>
              <a:t>gry , zabawy pomocne do pracy z grupą</a:t>
            </a:r>
            <a:br>
              <a:rPr lang="pl"/>
            </a:br>
            <a:r>
              <a:rPr lang="pl"/>
              <a:t>Co było </a:t>
            </a:r>
            <a:r>
              <a:rPr lang="pl">
                <a:latin typeface="Arial"/>
                <a:ea typeface="Arial"/>
                <a:cs typeface="Arial"/>
                <a:sym typeface="Arial"/>
              </a:rPr>
              <a:t>słabą</a:t>
            </a:r>
            <a:r>
              <a:rPr lang="pl" sz="240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l"/>
              <a:t>stron</a:t>
            </a:r>
            <a:r>
              <a:rPr lang="pl">
                <a:latin typeface="Arial"/>
                <a:ea typeface="Arial"/>
                <a:cs typeface="Arial"/>
                <a:sym typeface="Arial"/>
              </a:rPr>
              <a:t>ą</a:t>
            </a:r>
            <a:r>
              <a:rPr lang="pl"/>
              <a:t>?</a:t>
            </a:r>
          </a:p>
          <a:p>
            <a:pPr indent="-228600" lvl="0" marL="457200" rtl="0">
              <a:lnSpc>
                <a:spcPct val="100000"/>
              </a:lnSpc>
              <a:spcBef>
                <a:spcPts val="0"/>
              </a:spcBef>
            </a:pPr>
            <a:r>
              <a:rPr lang="pl"/>
              <a:t>----------------------------------</a:t>
            </a:r>
          </a:p>
        </p:txBody>
      </p:sp>
      <p:pic>
        <p:nvPicPr>
          <p:cNvPr descr="Bez tytułu.png" id="500" name="Shape 5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675" y="97525"/>
            <a:ext cx="1121350" cy="834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Shape 505"/>
          <p:cNvSpPr txBox="1"/>
          <p:nvPr>
            <p:ph idx="1" type="subTitle"/>
          </p:nvPr>
        </p:nvSpPr>
        <p:spPr>
          <a:xfrm>
            <a:off x="230625" y="932500"/>
            <a:ext cx="8337300" cy="3384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pl" sz="2400"/>
              <a:t>Konsultacje -spotkanie dla chętnych w ramach </a:t>
            </a:r>
            <a:br>
              <a:rPr b="1" lang="pl" sz="2400"/>
            </a:br>
            <a:r>
              <a:rPr b="1" lang="pl" sz="2400"/>
              <a:t>dzielenia się wiedzą </a:t>
            </a:r>
          </a:p>
          <a:p>
            <a:pPr lvl="0" rtl="0" algn="ctr">
              <a:spcBef>
                <a:spcPts val="0"/>
              </a:spcBef>
              <a:buNone/>
            </a:pPr>
            <a:r>
              <a:rPr b="1" lang="pl" sz="2400"/>
              <a:t>15.11. 2016r.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pl" sz="2400"/>
              <a:t>PPP nr  3 ul. Konfederacka 18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pl" sz="2400"/>
              <a:t>godz.17 - 19.00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2400"/>
          </a:p>
          <a:p>
            <a:pPr indent="-381000" lvl="0" marL="457200" rtl="0">
              <a:spcBef>
                <a:spcPts val="0"/>
              </a:spcBef>
              <a:buSzPct val="100000"/>
              <a:buAutoNum type="arabicPeriod"/>
            </a:pPr>
            <a:r>
              <a:rPr lang="pl" sz="2400"/>
              <a:t>Pomysły na ciekawe wyjścia tematyczne z klasą</a:t>
            </a:r>
          </a:p>
          <a:p>
            <a:pPr indent="-381000" lvl="0" marL="457200" rtl="0">
              <a:spcBef>
                <a:spcPts val="0"/>
              </a:spcBef>
              <a:buSzPct val="100000"/>
              <a:buAutoNum type="arabicPeriod"/>
            </a:pPr>
            <a:r>
              <a:rPr lang="pl" sz="2400"/>
              <a:t>Zaangażowanie rodziców w prowadzenie zajęć dla uczniów.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descr="Bez tytułu.png" id="506" name="Shape 5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675" y="97525"/>
            <a:ext cx="1121350" cy="834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Shape 511"/>
          <p:cNvSpPr txBox="1"/>
          <p:nvPr>
            <p:ph type="ctrTitle"/>
          </p:nvPr>
        </p:nvSpPr>
        <p:spPr>
          <a:xfrm>
            <a:off x="293025" y="697950"/>
            <a:ext cx="8222100" cy="9336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pl"/>
              <a:t>Z A P R O S Z E N I E </a:t>
            </a:r>
          </a:p>
        </p:txBody>
      </p:sp>
      <p:sp>
        <p:nvSpPr>
          <p:cNvPr id="512" name="Shape 512"/>
          <p:cNvSpPr txBox="1"/>
          <p:nvPr>
            <p:ph idx="1" type="subTitle"/>
          </p:nvPr>
        </p:nvSpPr>
        <p:spPr>
          <a:xfrm>
            <a:off x="460950" y="1631549"/>
            <a:ext cx="8222100" cy="2965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pl" sz="2400"/>
              <a:t>Serdecznie zapraszam na szkolenie z ekspertem, </a:t>
            </a:r>
            <a:br>
              <a:rPr lang="pl" sz="2400"/>
            </a:br>
            <a:r>
              <a:rPr lang="pl" sz="2400"/>
              <a:t>które odbędzie się 24 listopada (czwartek).</a:t>
            </a:r>
          </a:p>
          <a:p>
            <a:pPr lvl="0" rtl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pl" sz="2400"/>
              <a:t>Temat :  </a:t>
            </a:r>
            <a:r>
              <a:rPr lang="pl" sz="2400">
                <a:latin typeface="Times New Roman"/>
                <a:ea typeface="Times New Roman"/>
                <a:cs typeface="Times New Roman"/>
                <a:sym typeface="Times New Roman"/>
              </a:rPr>
              <a:t>„Dziecko z zespołem Aspergera” </a:t>
            </a:r>
          </a:p>
          <a:p>
            <a:pPr lvl="0" rtl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pl" sz="2400">
                <a:latin typeface="Times New Roman"/>
                <a:ea typeface="Times New Roman"/>
                <a:cs typeface="Times New Roman"/>
                <a:sym typeface="Times New Roman"/>
              </a:rPr>
              <a:t>Miejsce szkolenia PPP nr 3 ul. Konfederacka 18 </a:t>
            </a:r>
          </a:p>
          <a:p>
            <a:pPr lvl="0" rtl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pl" sz="2400">
                <a:latin typeface="Times New Roman"/>
                <a:ea typeface="Times New Roman"/>
                <a:cs typeface="Times New Roman"/>
                <a:sym typeface="Times New Roman"/>
              </a:rPr>
              <a:t>godz. 17.00 -20.00</a:t>
            </a:r>
          </a:p>
          <a:p>
            <a:pPr lvl="0" rtl="0" algn="ctr">
              <a:lnSpc>
                <a:spcPct val="150000"/>
              </a:lnSpc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descr="Bez tytułu.png" id="513" name="Shape 5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675" y="97525"/>
            <a:ext cx="1121350" cy="834975"/>
          </a:xfrm>
          <a:prstGeom prst="rect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Shape 518"/>
          <p:cNvSpPr txBox="1"/>
          <p:nvPr>
            <p:ph type="title"/>
          </p:nvPr>
        </p:nvSpPr>
        <p:spPr>
          <a:xfrm>
            <a:off x="460950" y="1066000"/>
            <a:ext cx="8600100" cy="14391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pl"/>
              <a:t>Szkolenie z ekspertem</a:t>
            </a:r>
            <a:br>
              <a:rPr lang="pl"/>
            </a:br>
            <a:r>
              <a:rPr lang="pl"/>
              <a:t>“</a:t>
            </a:r>
            <a:r>
              <a:rPr lang="pl" sz="4800">
                <a:latin typeface="Times New Roman"/>
                <a:ea typeface="Times New Roman"/>
                <a:cs typeface="Times New Roman"/>
                <a:sym typeface="Times New Roman"/>
              </a:rPr>
              <a:t>Dziecko z zespołem Aspergera</a:t>
            </a:r>
            <a:r>
              <a:rPr lang="pl"/>
              <a:t>”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19" name="Shape 519"/>
          <p:cNvSpPr txBox="1"/>
          <p:nvPr/>
        </p:nvSpPr>
        <p:spPr>
          <a:xfrm>
            <a:off x="239850" y="2505100"/>
            <a:ext cx="8821200" cy="214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just">
              <a:spcBef>
                <a:spcPts val="0"/>
              </a:spcBef>
              <a:buNone/>
            </a:pPr>
            <a:r>
              <a:rPr b="1" lang="pl" sz="18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Małgorzata Świstowska</a:t>
            </a:r>
            <a:r>
              <a:rPr lang="pl" sz="18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filolog polski UJ, dyplomowany lektor języka polskiego jako obcego UJ, logopeda UP, neurologopeda UMCS. Pracuje z dziećmi z zaburzeniami komunikacji językowej: z alalią i afazją, zagrożonych autyzmem i z zespołem Apergera, jąkających się, z wadami wymowy i dyslektycznych. Prowadzi także terapię osób dorosłych jąkających się i z afazją. Do 2012 r. pełniła funkcję sekretarza Małopolskiego Oddziału Polskiego Towarzystwa Logopedycznego. Od 2013 r. pełni funkcję Dyrektora ds. Merytorycznych w Poradni Psychologiczno-Pedagogicznej STYMULUS.</a:t>
            </a:r>
          </a:p>
        </p:txBody>
      </p:sp>
      <p:pic>
        <p:nvPicPr>
          <p:cNvPr descr="Bez tytułu.png" id="520" name="Shape 5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675" y="97525"/>
            <a:ext cx="1121350" cy="834975"/>
          </a:xfrm>
          <a:prstGeom prst="rect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Shape 525"/>
          <p:cNvSpPr txBox="1"/>
          <p:nvPr>
            <p:ph type="title"/>
          </p:nvPr>
        </p:nvSpPr>
        <p:spPr>
          <a:xfrm>
            <a:off x="471900" y="373100"/>
            <a:ext cx="8222100" cy="1133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pl"/>
              <a:t>Spotkanie z ekspertem </a:t>
            </a:r>
            <a:br>
              <a:rPr lang="pl"/>
            </a:br>
            <a:r>
              <a:rPr lang="pl"/>
              <a:t>“Dziecko z zespołem Aspergera”</a:t>
            </a:r>
          </a:p>
        </p:txBody>
      </p:sp>
      <p:pic>
        <p:nvPicPr>
          <p:cNvPr descr="20161124_192256.jpg" id="526" name="Shape 5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2350" y="1742324"/>
            <a:ext cx="5729798" cy="3222999"/>
          </a:xfrm>
          <a:prstGeom prst="rect">
            <a:avLst/>
          </a:prstGeom>
          <a:noFill/>
          <a:ln cap="flat" cmpd="sng" w="38100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descr="Bez tytułu.png" id="527" name="Shape 5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9675" y="97525"/>
            <a:ext cx="1121350" cy="834975"/>
          </a:xfrm>
          <a:prstGeom prst="rect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ez tytułu.png" id="532" name="Shape 5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675" y="97525"/>
            <a:ext cx="1121350" cy="834975"/>
          </a:xfrm>
          <a:prstGeom prst="rect">
            <a:avLst/>
          </a:prstGeom>
          <a:noFill/>
          <a:ln cap="flat" cmpd="sng" w="19050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descr="20161124_192302.jpg" id="533" name="Shape 5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59750" y="480700"/>
            <a:ext cx="7434827" cy="4182101"/>
          </a:xfrm>
          <a:prstGeom prst="rect">
            <a:avLst/>
          </a:prstGeom>
          <a:noFill/>
          <a:ln cap="flat" cmpd="sng" w="38100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ez tytułu.png" id="538" name="Shape 5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675" y="97525"/>
            <a:ext cx="1121350" cy="834975"/>
          </a:xfrm>
          <a:prstGeom prst="rect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descr="20161124_192311.jpg" id="539" name="Shape 5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30125" y="672075"/>
            <a:ext cx="7608182" cy="4279602"/>
          </a:xfrm>
          <a:prstGeom prst="rect">
            <a:avLst/>
          </a:prstGeom>
          <a:noFill/>
          <a:ln cap="flat" cmpd="sng" w="38100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Shape 544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b="1" lang="pl"/>
              <a:t>Ankieta ewaluacyjna po szkoleniu </a:t>
            </a:r>
          </a:p>
        </p:txBody>
      </p:sp>
      <p:pic>
        <p:nvPicPr>
          <p:cNvPr descr="Bez tytułu.png" id="545" name="Shape 5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675" y="97525"/>
            <a:ext cx="1121350" cy="834975"/>
          </a:xfrm>
          <a:prstGeom prst="rect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546" name="Shape 546"/>
          <p:cNvSpPr txBox="1"/>
          <p:nvPr/>
        </p:nvSpPr>
        <p:spPr>
          <a:xfrm>
            <a:off x="109675" y="1758925"/>
            <a:ext cx="7165800" cy="106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SzPct val="100000"/>
              <a:buFont typeface="Roboto"/>
              <a:buAutoNum type="arabicPeriod"/>
            </a:pPr>
            <a:r>
              <a:rPr lang="pl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Tematyka szkolenia dostosowana do zgłoszonych potrzeb.</a:t>
            </a:r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SzPct val="100000"/>
              <a:buFont typeface="Roboto"/>
              <a:buAutoNum type="arabicPeriod"/>
            </a:pPr>
            <a:r>
              <a:rPr lang="pl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Dostosowanie czasu trwania zajęć do potrzeb uczestników.</a:t>
            </a:r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SzPct val="100000"/>
              <a:buFont typeface="Roboto"/>
              <a:buAutoNum type="arabicPeriod"/>
            </a:pPr>
            <a:r>
              <a:rPr lang="pl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Przygotowanie materiałów dla uczestników.</a:t>
            </a:r>
          </a:p>
        </p:txBody>
      </p:sp>
      <p:pic>
        <p:nvPicPr>
          <p:cNvPr id="547" name="Shape 5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83475" y="2404700"/>
            <a:ext cx="3864299" cy="2533100"/>
          </a:xfrm>
          <a:prstGeom prst="rect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Shape 552"/>
          <p:cNvSpPr txBox="1"/>
          <p:nvPr>
            <p:ph type="title"/>
          </p:nvPr>
        </p:nvSpPr>
        <p:spPr>
          <a:xfrm>
            <a:off x="391950" y="679575"/>
            <a:ext cx="8222100" cy="11328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b="1" lang="pl"/>
              <a:t>Ankieta ewaluacyjna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553" name="Shape 5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10499" y="1723400"/>
            <a:ext cx="4533500" cy="2991099"/>
          </a:xfrm>
          <a:prstGeom prst="rect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554" name="Shape 554"/>
          <p:cNvSpPr txBox="1"/>
          <p:nvPr/>
        </p:nvSpPr>
        <p:spPr>
          <a:xfrm>
            <a:off x="0" y="1492425"/>
            <a:ext cx="47793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SzPct val="100000"/>
              <a:buFont typeface="Roboto"/>
              <a:buAutoNum type="arabicPeriod"/>
            </a:pPr>
            <a:r>
              <a:rPr lang="pl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Przygotowanie merytoryczne.</a:t>
            </a:r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SzPct val="100000"/>
              <a:buFont typeface="Roboto"/>
              <a:buAutoNum type="arabicPeriod"/>
            </a:pPr>
            <a:r>
              <a:rPr lang="pl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Realizacja celów szkolenia.</a:t>
            </a:r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SzPct val="100000"/>
              <a:buFont typeface="Roboto"/>
              <a:buAutoNum type="arabicPeriod"/>
            </a:pPr>
            <a:r>
              <a:rPr lang="pl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Sposób prowadzenia.</a:t>
            </a:r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SzPct val="100000"/>
              <a:buFont typeface="Roboto"/>
              <a:buAutoNum type="arabicPeriod"/>
            </a:pPr>
            <a:r>
              <a:rPr lang="pl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Odpowiadanie na potrzeby zgłaszane </a:t>
            </a:r>
            <a:br>
              <a:rPr lang="pl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pl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przez uczestników zgodnie z tematyk</a:t>
            </a:r>
            <a:r>
              <a:rPr lang="pl" sz="1800">
                <a:solidFill>
                  <a:schemeClr val="lt2"/>
                </a:solidFill>
              </a:rPr>
              <a:t>ą</a:t>
            </a:r>
            <a:br>
              <a:rPr lang="pl" sz="1800">
                <a:solidFill>
                  <a:schemeClr val="lt2"/>
                </a:solidFill>
              </a:rPr>
            </a:br>
            <a:r>
              <a:rPr lang="pl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szkolenia.</a:t>
            </a:r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SzPct val="100000"/>
              <a:buFont typeface="Roboto"/>
              <a:buAutoNum type="arabicPeriod"/>
            </a:pPr>
            <a:r>
              <a:rPr lang="pl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Merytoryczne prowadzenie. </a:t>
            </a:r>
          </a:p>
        </p:txBody>
      </p:sp>
      <p:pic>
        <p:nvPicPr>
          <p:cNvPr descr="Bez tytułu.png" id="555" name="Shape 5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9675" y="97525"/>
            <a:ext cx="1121350" cy="834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/>
          <p:nvPr>
            <p:ph type="title"/>
          </p:nvPr>
        </p:nvSpPr>
        <p:spPr>
          <a:xfrm>
            <a:off x="183000" y="933750"/>
            <a:ext cx="8799900" cy="7677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pl" sz="3600">
                <a:solidFill>
                  <a:srgbClr val="00387E"/>
                </a:solidFill>
                <a:latin typeface="Trebuchet MS"/>
                <a:ea typeface="Trebuchet MS"/>
                <a:cs typeface="Trebuchet MS"/>
                <a:sym typeface="Trebuchet MS"/>
              </a:rPr>
              <a:t>Czym będziemy zajmować się w sieci ?</a:t>
            </a:r>
          </a:p>
        </p:txBody>
      </p:sp>
      <p:sp>
        <p:nvSpPr>
          <p:cNvPr id="127" name="Shape 127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81000" lvl="0" marL="457200" rtl="0">
              <a:spcBef>
                <a:spcPts val="0"/>
              </a:spcBef>
              <a:buClr>
                <a:srgbClr val="000000"/>
              </a:buClr>
              <a:buSzPct val="100000"/>
              <a:buFont typeface="Times New Roman"/>
            </a:pPr>
            <a:r>
              <a:rPr lang="pl"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TIK – praca w chmurze</a:t>
            </a:r>
          </a:p>
          <a:p>
            <a:pPr indent="-381000" lvl="0" marL="457200">
              <a:spcBef>
                <a:spcPts val="0"/>
              </a:spcBef>
              <a:buClr>
                <a:srgbClr val="000000"/>
              </a:buClr>
              <a:buSzPct val="100000"/>
              <a:buFont typeface="Times New Roman"/>
            </a:pPr>
            <a:r>
              <a:rPr lang="pl"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Współpraca z rodzicami i techniki pracy z uczniem „trudnym”, ze szczególnym uwzględnieniem dziecka </a:t>
            </a:r>
            <a:br>
              <a:rPr lang="pl"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pl"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z zespołem Aspergera.</a:t>
            </a:r>
          </a:p>
        </p:txBody>
      </p:sp>
      <p:pic>
        <p:nvPicPr>
          <p:cNvPr descr="Bez tytułu.png" id="128" name="Shape 1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675" y="97525"/>
            <a:ext cx="1121350" cy="834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Shape 560"/>
          <p:cNvSpPr txBox="1"/>
          <p:nvPr>
            <p:ph type="title"/>
          </p:nvPr>
        </p:nvSpPr>
        <p:spPr>
          <a:xfrm>
            <a:off x="471900" y="498875"/>
            <a:ext cx="8222100" cy="7677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b="1" lang="pl"/>
              <a:t>Ankieta ewaluacyjna</a:t>
            </a:r>
          </a:p>
        </p:txBody>
      </p:sp>
      <p:sp>
        <p:nvSpPr>
          <p:cNvPr id="561" name="Shape 561"/>
          <p:cNvSpPr txBox="1"/>
          <p:nvPr>
            <p:ph idx="1" type="body"/>
          </p:nvPr>
        </p:nvSpPr>
        <p:spPr>
          <a:xfrm>
            <a:off x="471900" y="1599025"/>
            <a:ext cx="8222100" cy="3264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457200" lvl="0" rtl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None/>
            </a:pPr>
            <a:r>
              <a:rPr lang="pl"/>
              <a:t>Co było najmocniejszą stroną szkolenia?</a:t>
            </a:r>
          </a:p>
          <a:p>
            <a:pPr indent="-228600" lvl="0" marL="457200" rtl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har char="●"/>
            </a:pPr>
            <a:r>
              <a:rPr lang="pl"/>
              <a:t>prosty zrozumiały język</a:t>
            </a:r>
          </a:p>
          <a:p>
            <a:pPr indent="-228600" lvl="0" marL="457200" rtl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har char="●"/>
            </a:pPr>
            <a:r>
              <a:rPr lang="pl"/>
              <a:t>dobra komunikacja</a:t>
            </a:r>
          </a:p>
          <a:p>
            <a:pPr indent="-228600" lvl="0" marL="457200" rtl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har char="●"/>
            </a:pPr>
            <a:r>
              <a:rPr lang="pl"/>
              <a:t>dobrze przygotowane materiały</a:t>
            </a:r>
          </a:p>
          <a:p>
            <a:pPr indent="-228600" lvl="0" marL="457200" rtl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har char="●"/>
            </a:pPr>
            <a:r>
              <a:rPr lang="pl"/>
              <a:t>kompetencje prowadzącego</a:t>
            </a:r>
          </a:p>
          <a:p>
            <a:pPr indent="-228600" lvl="0" marL="457200" rtl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har char="●"/>
            </a:pPr>
            <a:r>
              <a:rPr lang="pl"/>
              <a:t>praktyczne informacje</a:t>
            </a:r>
          </a:p>
          <a:p>
            <a:pPr indent="-228600" lvl="0" marL="457200" rtl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har char="●"/>
            </a:pPr>
            <a:r>
              <a:rPr lang="pl"/>
              <a:t>łatwy przekaz</a:t>
            </a:r>
          </a:p>
          <a:p>
            <a:pPr indent="-228600" lvl="0" marL="457200" rtl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har char="●"/>
            </a:pPr>
            <a:r>
              <a:rPr lang="pl"/>
              <a:t>możliwość przekazanych treści do wykorzystania w klase szkolnej</a:t>
            </a:r>
          </a:p>
          <a:p>
            <a:pPr lvl="0" rtl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None/>
            </a:pPr>
            <a:r>
              <a:rPr lang="pl"/>
              <a:t>Co było najsłabszą stroną szkolenia?</a:t>
            </a:r>
          </a:p>
          <a:p>
            <a:pPr indent="-228600" lvl="0" marL="457200" rtl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har char="●"/>
            </a:pPr>
            <a:r>
              <a:rPr lang="pl"/>
              <a:t>mała ilość czasu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descr="Bez tytułu.png" id="562" name="Shape 5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675" y="97525"/>
            <a:ext cx="1121350" cy="834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Shape 567"/>
          <p:cNvSpPr txBox="1"/>
          <p:nvPr>
            <p:ph type="ctrTitle"/>
          </p:nvPr>
        </p:nvSpPr>
        <p:spPr>
          <a:xfrm>
            <a:off x="390525" y="839475"/>
            <a:ext cx="8222100" cy="32247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pl"/>
              <a:t>Spotkanie podsumowujące pracę w SIECI odbędzie się 05.12.16r. o godz.17.00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pl"/>
              <a:t>ZAPRASZAM</a:t>
            </a:r>
          </a:p>
        </p:txBody>
      </p:sp>
      <p:pic>
        <p:nvPicPr>
          <p:cNvPr descr="Bez tytułu.png" id="568" name="Shape 5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675" y="97525"/>
            <a:ext cx="1121350" cy="834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Shape 573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b="1" lang="pl"/>
              <a:t>DOBRE PRAKTYKI </a:t>
            </a:r>
          </a:p>
        </p:txBody>
      </p:sp>
      <p:sp>
        <p:nvSpPr>
          <p:cNvPr id="574" name="Shape 574"/>
          <p:cNvSpPr txBox="1"/>
          <p:nvPr>
            <p:ph idx="1" type="body"/>
          </p:nvPr>
        </p:nvSpPr>
        <p:spPr>
          <a:xfrm>
            <a:off x="471900" y="1919075"/>
            <a:ext cx="8222100" cy="2984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>
              <a:spcBef>
                <a:spcPts val="600"/>
              </a:spcBef>
              <a:spcAft>
                <a:spcPts val="600"/>
              </a:spcAft>
            </a:pPr>
            <a:r>
              <a:rPr lang="pl"/>
              <a:t>Pani Joanna Zając, Szkoła Podstawowa nr 21 w Krakowie</a:t>
            </a:r>
          </a:p>
          <a:p>
            <a:pPr lvl="0" rtl="0">
              <a:spcBef>
                <a:spcPts val="600"/>
              </a:spcBef>
              <a:spcAft>
                <a:spcPts val="600"/>
              </a:spcAft>
              <a:buNone/>
            </a:pPr>
            <a:r>
              <a:rPr lang="pl"/>
              <a:t>“Utrwalanie zasad pisowni “rz” po spółgłoskach i wyjątków”</a:t>
            </a:r>
          </a:p>
          <a:p>
            <a:pPr indent="-228600" lvl="0" marL="457200" rtl="0">
              <a:spcBef>
                <a:spcPts val="600"/>
              </a:spcBef>
              <a:spcAft>
                <a:spcPts val="600"/>
              </a:spcAft>
            </a:pPr>
            <a:r>
              <a:rPr lang="pl"/>
              <a:t>Pani Renata Otwinowska, Szkoła Podstawowa nr 119 w Krakowie</a:t>
            </a:r>
          </a:p>
          <a:p>
            <a:pPr lvl="0" rtl="0">
              <a:spcBef>
                <a:spcPts val="600"/>
              </a:spcBef>
              <a:spcAft>
                <a:spcPts val="600"/>
              </a:spcAft>
              <a:buNone/>
            </a:pPr>
            <a:r>
              <a:rPr lang="pl"/>
              <a:t>“Zajęcia mają na celu poszerzenie wiedzy na temat naszej planety”</a:t>
            </a:r>
          </a:p>
          <a:p>
            <a:pPr indent="-228600" lvl="0" marL="457200" rtl="0">
              <a:spcBef>
                <a:spcPts val="600"/>
              </a:spcBef>
              <a:spcAft>
                <a:spcPts val="600"/>
              </a:spcAft>
            </a:pPr>
            <a:r>
              <a:rPr lang="pl"/>
              <a:t>Pani Żaneta Baraniak, Szkoła Podstawowa nr 134</a:t>
            </a:r>
          </a:p>
          <a:p>
            <a:pPr lvl="0" rtl="0">
              <a:spcBef>
                <a:spcPts val="600"/>
              </a:spcBef>
              <a:spcAft>
                <a:spcPts val="600"/>
              </a:spcAft>
              <a:buNone/>
            </a:pPr>
            <a:r>
              <a:rPr lang="pl"/>
              <a:t>“Czynnościowe nauczanie matematyki “w zespole siła “</a:t>
            </a:r>
          </a:p>
          <a:p>
            <a:pPr lvl="0" rtl="0">
              <a:spcBef>
                <a:spcPts val="600"/>
              </a:spcBef>
              <a:spcAft>
                <a:spcPts val="600"/>
              </a:spcAft>
              <a:buNone/>
            </a:pPr>
            <a:r>
              <a:t/>
            </a:r>
            <a:endParaRPr/>
          </a:p>
        </p:txBody>
      </p:sp>
      <p:pic>
        <p:nvPicPr>
          <p:cNvPr descr="Bez tytułu.png" id="575" name="Shape 5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675" y="97525"/>
            <a:ext cx="1121350" cy="834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Shape 580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b="1" lang="pl"/>
              <a:t>DOBRE PRAKTYKI</a:t>
            </a:r>
          </a:p>
        </p:txBody>
      </p:sp>
      <p:sp>
        <p:nvSpPr>
          <p:cNvPr id="581" name="Shape 581"/>
          <p:cNvSpPr txBox="1"/>
          <p:nvPr>
            <p:ph idx="1" type="body"/>
          </p:nvPr>
        </p:nvSpPr>
        <p:spPr>
          <a:xfrm>
            <a:off x="471900" y="1758925"/>
            <a:ext cx="8222100" cy="330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600"/>
              </a:spcBef>
              <a:spcAft>
                <a:spcPts val="600"/>
              </a:spcAft>
            </a:pPr>
            <a:r>
              <a:rPr lang="pl"/>
              <a:t>Pani Dominika Gasińska, Szkoła Podstawowa nr 58</a:t>
            </a:r>
          </a:p>
          <a:p>
            <a:pPr lvl="0" rtl="0">
              <a:spcBef>
                <a:spcPts val="600"/>
              </a:spcBef>
              <a:spcAft>
                <a:spcPts val="600"/>
              </a:spcAft>
              <a:buNone/>
            </a:pPr>
            <a:r>
              <a:rPr lang="pl"/>
              <a:t>“Zabawy wyciszające klasę”</a:t>
            </a:r>
          </a:p>
          <a:p>
            <a:pPr indent="-228600" lvl="0" marL="457200" rtl="0">
              <a:spcBef>
                <a:spcPts val="600"/>
              </a:spcBef>
              <a:spcAft>
                <a:spcPts val="600"/>
              </a:spcAft>
            </a:pPr>
            <a:r>
              <a:rPr lang="pl"/>
              <a:t>Pani Marta Bażela , Szkoła Podstawowa nr 134</a:t>
            </a:r>
          </a:p>
          <a:p>
            <a:pPr lvl="0" rtl="0">
              <a:spcBef>
                <a:spcPts val="600"/>
              </a:spcBef>
              <a:spcAft>
                <a:spcPts val="600"/>
              </a:spcAft>
              <a:buNone/>
            </a:pPr>
            <a:r>
              <a:rPr lang="pl"/>
              <a:t>“Zabawy paluszkowe”</a:t>
            </a:r>
          </a:p>
          <a:p>
            <a:pPr indent="-228600" lvl="0" marL="457200" rtl="0">
              <a:spcBef>
                <a:spcPts val="600"/>
              </a:spcBef>
              <a:spcAft>
                <a:spcPts val="600"/>
              </a:spcAft>
            </a:pPr>
            <a:r>
              <a:rPr lang="pl"/>
              <a:t>Pani Katarzyna Ślęczkowska , Szkoła Podstawowa nr 134</a:t>
            </a:r>
          </a:p>
          <a:p>
            <a:pPr lvl="0" rtl="0">
              <a:spcBef>
                <a:spcPts val="600"/>
              </a:spcBef>
              <a:spcAft>
                <a:spcPts val="600"/>
              </a:spcAft>
              <a:buNone/>
            </a:pPr>
            <a:r>
              <a:rPr lang="pl"/>
              <a:t>“Muchy matematyczne”</a:t>
            </a:r>
          </a:p>
          <a:p>
            <a:pPr indent="-228600" lvl="0" marL="457200" rtl="0">
              <a:spcBef>
                <a:spcPts val="600"/>
              </a:spcBef>
              <a:spcAft>
                <a:spcPts val="600"/>
              </a:spcAft>
            </a:pPr>
            <a:r>
              <a:rPr lang="pl"/>
              <a:t>Pani Teresa Mazurek , Szkoła Podstawowa nr 50</a:t>
            </a:r>
          </a:p>
          <a:p>
            <a:pPr lvl="0" rtl="0">
              <a:spcBef>
                <a:spcPts val="600"/>
              </a:spcBef>
              <a:spcAft>
                <a:spcPts val="600"/>
              </a:spcAft>
              <a:buNone/>
            </a:pPr>
            <a:r>
              <a:rPr lang="pl"/>
              <a:t>“Innowacyjne metody zapamiętywania”</a:t>
            </a:r>
          </a:p>
          <a:p>
            <a:pPr lvl="0">
              <a:spcBef>
                <a:spcPts val="600"/>
              </a:spcBef>
              <a:spcAft>
                <a:spcPts val="600"/>
              </a:spcAft>
              <a:buNone/>
            </a:pPr>
            <a:r>
              <a:t/>
            </a:r>
            <a:endParaRPr/>
          </a:p>
        </p:txBody>
      </p:sp>
      <p:pic>
        <p:nvPicPr>
          <p:cNvPr descr="Bez tytułu.png" id="582" name="Shape 5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675" y="97525"/>
            <a:ext cx="1121350" cy="834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587"/>
          <p:cNvSpPr txBox="1"/>
          <p:nvPr>
            <p:ph type="ctrTitle"/>
          </p:nvPr>
        </p:nvSpPr>
        <p:spPr>
          <a:xfrm>
            <a:off x="921900" y="433450"/>
            <a:ext cx="8222100" cy="12321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 algn="ctr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b="1" lang="pl" sz="2400"/>
              <a:t>Dziękuję za udział i duże zaangażowanie w pracę </a:t>
            </a:r>
            <a:br>
              <a:rPr b="1" lang="pl" sz="2400"/>
            </a:br>
            <a:r>
              <a:rPr b="1" lang="pl" sz="2400"/>
              <a:t>SIECI Elementarnej Edukacji Wczesnoszkolnej</a:t>
            </a:r>
          </a:p>
        </p:txBody>
      </p:sp>
      <p:pic>
        <p:nvPicPr>
          <p:cNvPr descr="Bez tytułu.png" id="588" name="Shape 5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675" y="97525"/>
            <a:ext cx="1121350" cy="834975"/>
          </a:xfrm>
          <a:prstGeom prst="rect">
            <a:avLst/>
          </a:prstGeom>
          <a:noFill/>
          <a:ln>
            <a:noFill/>
          </a:ln>
        </p:spPr>
      </p:pic>
      <p:sp>
        <p:nvSpPr>
          <p:cNvPr id="589" name="Shape 589"/>
          <p:cNvSpPr txBox="1"/>
          <p:nvPr/>
        </p:nvSpPr>
        <p:spPr>
          <a:xfrm>
            <a:off x="439725" y="1865525"/>
            <a:ext cx="8222100" cy="189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b="1" lang="pl" sz="2400">
                <a:solidFill>
                  <a:srgbClr val="F9F9F9"/>
                </a:solidFill>
              </a:rPr>
              <a:t>Zdrowych i radosnych Ś</a:t>
            </a:r>
            <a:r>
              <a:rPr b="1" lang="pl" sz="2400">
                <a:solidFill>
                  <a:srgbClr val="F9F9F9"/>
                </a:solidFill>
              </a:rPr>
              <a:t>wiąt</a:t>
            </a:r>
            <a:r>
              <a:rPr b="1" lang="pl" sz="2400">
                <a:solidFill>
                  <a:srgbClr val="F9F9F9"/>
                </a:solidFill>
              </a:rPr>
              <a:t> </a:t>
            </a:r>
            <a:r>
              <a:rPr b="1" lang="pl" sz="2400">
                <a:solidFill>
                  <a:srgbClr val="F9F9F9"/>
                </a:solidFill>
              </a:rPr>
              <a:t>Bożego</a:t>
            </a:r>
            <a:r>
              <a:rPr b="1" lang="pl" sz="2400">
                <a:solidFill>
                  <a:srgbClr val="F9F9F9"/>
                </a:solidFill>
              </a:rPr>
              <a:t> Narodzenia </a:t>
            </a:r>
            <a:br>
              <a:rPr b="1" lang="pl" sz="2400">
                <a:solidFill>
                  <a:srgbClr val="F9F9F9"/>
                </a:solidFill>
              </a:rPr>
            </a:br>
            <a:r>
              <a:rPr b="1" lang="pl" sz="2400">
                <a:solidFill>
                  <a:srgbClr val="F9F9F9"/>
                </a:solidFill>
              </a:rPr>
              <a:t>oraz Szczęśliwego Nowego Roku 2017 </a:t>
            </a:r>
          </a:p>
          <a:p>
            <a:pPr lvl="0" algn="ctr">
              <a:spcBef>
                <a:spcPts val="0"/>
              </a:spcBef>
              <a:buNone/>
            </a:pPr>
            <a:r>
              <a:t/>
            </a:r>
            <a:endParaRPr b="1" sz="2400">
              <a:solidFill>
                <a:srgbClr val="F9F9F9"/>
              </a:solidFill>
            </a:endParaRPr>
          </a:p>
          <a:p>
            <a:pPr lvl="0" algn="r">
              <a:spcBef>
                <a:spcPts val="0"/>
              </a:spcBef>
              <a:buNone/>
            </a:pPr>
            <a:r>
              <a:rPr b="1" lang="pl" sz="1800">
                <a:solidFill>
                  <a:srgbClr val="F9F9F9"/>
                </a:solidFill>
              </a:rPr>
              <a:t>ż</a:t>
            </a:r>
            <a:r>
              <a:rPr b="1" lang="pl" sz="1800">
                <a:solidFill>
                  <a:srgbClr val="F9F9F9"/>
                </a:solidFill>
              </a:rPr>
              <a:t>yczy</a:t>
            </a:r>
          </a:p>
          <a:p>
            <a:pPr lvl="0" algn="r">
              <a:spcBef>
                <a:spcPts val="0"/>
              </a:spcBef>
              <a:buNone/>
            </a:pPr>
            <a:r>
              <a:rPr b="1" lang="pl" sz="1800">
                <a:solidFill>
                  <a:srgbClr val="F9F9F9"/>
                </a:solidFill>
              </a:rPr>
              <a:t>Marta Ziobro</a:t>
            </a:r>
            <a:r>
              <a:rPr b="1" lang="pl" sz="1800">
                <a:solidFill>
                  <a:srgbClr val="F9F9F9"/>
                </a:solidFill>
              </a:rPr>
              <a:t> 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b="1" sz="2400">
              <a:solidFill>
                <a:srgbClr val="F9F9F9"/>
              </a:solidFill>
            </a:endParaRP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descr="... Boże Narodzenie, Atmosfera" id="590" name="Shape 5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85725" y="2917749"/>
            <a:ext cx="2723270" cy="1892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 txBox="1"/>
          <p:nvPr>
            <p:ph type="title"/>
          </p:nvPr>
        </p:nvSpPr>
        <p:spPr>
          <a:xfrm>
            <a:off x="1645425" y="304700"/>
            <a:ext cx="6021000" cy="731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b="1" lang="pl" sz="3600">
                <a:latin typeface="Times New Roman"/>
                <a:ea typeface="Times New Roman"/>
                <a:cs typeface="Times New Roman"/>
                <a:sym typeface="Times New Roman"/>
              </a:rPr>
              <a:t>31 maja 2016r.</a:t>
            </a:r>
          </a:p>
        </p:txBody>
      </p:sp>
      <p:sp>
        <p:nvSpPr>
          <p:cNvPr id="134" name="Shape 134"/>
          <p:cNvSpPr txBox="1"/>
          <p:nvPr>
            <p:ph idx="1" type="body"/>
          </p:nvPr>
        </p:nvSpPr>
        <p:spPr>
          <a:xfrm>
            <a:off x="182825" y="1718575"/>
            <a:ext cx="8812200" cy="342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pl" sz="4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SZKOLENIE TIK</a:t>
            </a:r>
          </a:p>
          <a:p>
            <a:pPr lvl="0" rtl="0" algn="ctr">
              <a:spcBef>
                <a:spcPts val="0"/>
              </a:spcBef>
              <a:buNone/>
            </a:pPr>
            <a:r>
              <a:rPr b="1" lang="pl" sz="3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Dysk Google, czyli “Chmura”podstawy obsługi</a:t>
            </a:r>
          </a:p>
          <a:p>
            <a:pPr lvl="0" rtl="0" algn="ctr">
              <a:spcBef>
                <a:spcPts val="0"/>
              </a:spcBef>
              <a:buNone/>
            </a:pPr>
            <a:r>
              <a:rPr b="1" lang="pl" sz="3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Ekspert :</a:t>
            </a:r>
            <a:r>
              <a:rPr lang="pl" sz="3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b="1" lang="pl" sz="3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Marianna Jarguz Cholewa</a:t>
            </a:r>
          </a:p>
          <a:p>
            <a:pPr lvl="0" algn="ctr">
              <a:spcBef>
                <a:spcPts val="0"/>
              </a:spcBef>
              <a:buNone/>
            </a:pPr>
            <a:r>
              <a:rPr b="1" lang="pl" sz="3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SP 113 ul. Piotra Stachiewicza 33</a:t>
            </a:r>
          </a:p>
        </p:txBody>
      </p:sp>
      <p:pic>
        <p:nvPicPr>
          <p:cNvPr descr="Bez tytułu.png" id="135" name="Shape 1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675" y="97525"/>
            <a:ext cx="1121350" cy="834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/>
          <p:nvPr>
            <p:ph type="title"/>
          </p:nvPr>
        </p:nvSpPr>
        <p:spPr>
          <a:xfrm>
            <a:off x="292525" y="85325"/>
            <a:ext cx="8632500" cy="816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pl" sz="30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Szkolenie obejmowało następujące zagadnienia: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1" name="Shape 141"/>
          <p:cNvSpPr txBox="1"/>
          <p:nvPr/>
        </p:nvSpPr>
        <p:spPr>
          <a:xfrm>
            <a:off x="0" y="901925"/>
            <a:ext cx="9056100" cy="369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-342900" lvl="0" marL="457200" rtl="0">
              <a:lnSpc>
                <a:spcPct val="180000"/>
              </a:lnSpc>
              <a:spcBef>
                <a:spcPts val="0"/>
              </a:spcBef>
              <a:buClr>
                <a:srgbClr val="00387E"/>
              </a:buClr>
              <a:buSzPct val="100000"/>
              <a:buFont typeface="Trebuchet MS"/>
            </a:pPr>
            <a:r>
              <a:rPr lang="pl" sz="1800">
                <a:solidFill>
                  <a:srgbClr val="00387E"/>
                </a:solidFill>
                <a:latin typeface="Trebuchet MS"/>
                <a:ea typeface="Trebuchet MS"/>
                <a:cs typeface="Trebuchet MS"/>
                <a:sym typeface="Trebuchet MS"/>
              </a:rPr>
              <a:t>zakładanie  konta i podstawowa obsługa konta Gmail oraz rejestrowanie użytkownika  w przestrzeni Google Dysk,</a:t>
            </a:r>
          </a:p>
          <a:p>
            <a:pPr indent="-342900" lvl="0" marL="457200" rtl="0">
              <a:lnSpc>
                <a:spcPct val="180000"/>
              </a:lnSpc>
              <a:spcBef>
                <a:spcPts val="0"/>
              </a:spcBef>
              <a:buClr>
                <a:srgbClr val="00387E"/>
              </a:buClr>
              <a:buSzPct val="100000"/>
              <a:buFont typeface="Trebuchet MS"/>
            </a:pPr>
            <a:r>
              <a:rPr lang="pl" sz="1800">
                <a:solidFill>
                  <a:srgbClr val="00387E"/>
                </a:solidFill>
                <a:latin typeface="Trebuchet MS"/>
                <a:ea typeface="Trebuchet MS"/>
                <a:cs typeface="Trebuchet MS"/>
                <a:sym typeface="Trebuchet MS"/>
              </a:rPr>
              <a:t>tworzenie katalogów, plików i dokumentów w Google Dysk,</a:t>
            </a:r>
          </a:p>
          <a:p>
            <a:pPr indent="-342900" lvl="0" marL="457200" rtl="0">
              <a:lnSpc>
                <a:spcPct val="180000"/>
              </a:lnSpc>
              <a:spcBef>
                <a:spcPts val="0"/>
              </a:spcBef>
              <a:buClr>
                <a:srgbClr val="00387E"/>
              </a:buClr>
              <a:buSzPct val="100000"/>
              <a:buFont typeface="Trebuchet MS"/>
            </a:pPr>
            <a:r>
              <a:rPr lang="pl" sz="1800">
                <a:solidFill>
                  <a:srgbClr val="00387E"/>
                </a:solidFill>
                <a:latin typeface="Trebuchet MS"/>
                <a:ea typeface="Trebuchet MS"/>
                <a:cs typeface="Trebuchet MS"/>
                <a:sym typeface="Trebuchet MS"/>
              </a:rPr>
              <a:t>praca z edytorem grafiki oraz edytorem prezentacji w Google Dysk,</a:t>
            </a:r>
          </a:p>
          <a:p>
            <a:pPr indent="-342900" lvl="0" marL="457200" rtl="0">
              <a:lnSpc>
                <a:spcPct val="180000"/>
              </a:lnSpc>
              <a:spcBef>
                <a:spcPts val="0"/>
              </a:spcBef>
              <a:buClr>
                <a:srgbClr val="00387E"/>
              </a:buClr>
              <a:buSzPct val="100000"/>
              <a:buFont typeface="Trebuchet MS"/>
            </a:pPr>
            <a:r>
              <a:rPr lang="pl" sz="1800">
                <a:solidFill>
                  <a:srgbClr val="00387E"/>
                </a:solidFill>
                <a:latin typeface="Trebuchet MS"/>
                <a:ea typeface="Trebuchet MS"/>
                <a:cs typeface="Trebuchet MS"/>
                <a:sym typeface="Trebuchet MS"/>
              </a:rPr>
              <a:t>udostępnianie dokumentów w Dysku</a:t>
            </a:r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buClr>
                <a:srgbClr val="00387E"/>
              </a:buClr>
              <a:buSzPct val="100000"/>
              <a:buFont typeface="Trebuchet MS"/>
            </a:pPr>
            <a:r>
              <a:rPr lang="pl" sz="1800">
                <a:solidFill>
                  <a:srgbClr val="00387E"/>
                </a:solidFill>
                <a:latin typeface="Trebuchet MS"/>
                <a:ea typeface="Trebuchet MS"/>
                <a:cs typeface="Trebuchet MS"/>
                <a:sym typeface="Trebuchet MS"/>
              </a:rPr>
              <a:t>możliwość zdalnego współedytowania dokumentów w przestrzeni Dysku Google</a:t>
            </a:r>
          </a:p>
        </p:txBody>
      </p:sp>
      <p:pic>
        <p:nvPicPr>
          <p:cNvPr descr="Bez tytułu.png" id="142" name="Shape 1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450" y="4229400"/>
            <a:ext cx="1121350" cy="834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4FC3F7"/>
      </a:accent5>
      <a:accent6>
        <a:srgbClr val="F4B400"/>
      </a:accent6>
      <a:hlink>
        <a:srgbClr val="4FC3F7"/>
      </a:hlink>
      <a:folHlink>
        <a:srgbClr val="4FC3F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